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</p:sldMasterIdLst>
  <p:notesMasterIdLst>
    <p:notesMasterId r:id="rId150"/>
  </p:notesMasterIdLst>
  <p:handoutMasterIdLst>
    <p:handoutMasterId r:id="rId151"/>
  </p:handoutMasterIdLst>
  <p:sldIdLst>
    <p:sldId id="256" r:id="rId5"/>
    <p:sldId id="464" r:id="rId6"/>
    <p:sldId id="465" r:id="rId7"/>
    <p:sldId id="467" r:id="rId8"/>
    <p:sldId id="680" r:id="rId9"/>
    <p:sldId id="688" r:id="rId10"/>
    <p:sldId id="689" r:id="rId11"/>
    <p:sldId id="690" r:id="rId12"/>
    <p:sldId id="691" r:id="rId13"/>
    <p:sldId id="687" r:id="rId14"/>
    <p:sldId id="692" r:id="rId15"/>
    <p:sldId id="693" r:id="rId16"/>
    <p:sldId id="694" r:id="rId17"/>
    <p:sldId id="696" r:id="rId18"/>
    <p:sldId id="695" r:id="rId19"/>
    <p:sldId id="697" r:id="rId20"/>
    <p:sldId id="698" r:id="rId21"/>
    <p:sldId id="699" r:id="rId22"/>
    <p:sldId id="700" r:id="rId23"/>
    <p:sldId id="701" r:id="rId24"/>
    <p:sldId id="702" r:id="rId25"/>
    <p:sldId id="703" r:id="rId26"/>
    <p:sldId id="704" r:id="rId27"/>
    <p:sldId id="705" r:id="rId28"/>
    <p:sldId id="706" r:id="rId29"/>
    <p:sldId id="707" r:id="rId30"/>
    <p:sldId id="708" r:id="rId31"/>
    <p:sldId id="709" r:id="rId32"/>
    <p:sldId id="710" r:id="rId33"/>
    <p:sldId id="711" r:id="rId34"/>
    <p:sldId id="712" r:id="rId35"/>
    <p:sldId id="713" r:id="rId36"/>
    <p:sldId id="714" r:id="rId37"/>
    <p:sldId id="715" r:id="rId38"/>
    <p:sldId id="716" r:id="rId39"/>
    <p:sldId id="717" r:id="rId40"/>
    <p:sldId id="718" r:id="rId41"/>
    <p:sldId id="719" r:id="rId42"/>
    <p:sldId id="720" r:id="rId43"/>
    <p:sldId id="721" r:id="rId44"/>
    <p:sldId id="723" r:id="rId45"/>
    <p:sldId id="722" r:id="rId46"/>
    <p:sldId id="724" r:id="rId47"/>
    <p:sldId id="725" r:id="rId48"/>
    <p:sldId id="726" r:id="rId49"/>
    <p:sldId id="727" r:id="rId50"/>
    <p:sldId id="728" r:id="rId51"/>
    <p:sldId id="729" r:id="rId52"/>
    <p:sldId id="730" r:id="rId53"/>
    <p:sldId id="731" r:id="rId54"/>
    <p:sldId id="732" r:id="rId55"/>
    <p:sldId id="733" r:id="rId56"/>
    <p:sldId id="734" r:id="rId57"/>
    <p:sldId id="735" r:id="rId58"/>
    <p:sldId id="736" r:id="rId59"/>
    <p:sldId id="737" r:id="rId60"/>
    <p:sldId id="738" r:id="rId61"/>
    <p:sldId id="739" r:id="rId62"/>
    <p:sldId id="740" r:id="rId63"/>
    <p:sldId id="741" r:id="rId64"/>
    <p:sldId id="742" r:id="rId65"/>
    <p:sldId id="743" r:id="rId66"/>
    <p:sldId id="744" r:id="rId67"/>
    <p:sldId id="745" r:id="rId68"/>
    <p:sldId id="746" r:id="rId69"/>
    <p:sldId id="747" r:id="rId70"/>
    <p:sldId id="748" r:id="rId71"/>
    <p:sldId id="749" r:id="rId72"/>
    <p:sldId id="750" r:id="rId73"/>
    <p:sldId id="751" r:id="rId74"/>
    <p:sldId id="752" r:id="rId75"/>
    <p:sldId id="753" r:id="rId76"/>
    <p:sldId id="754" r:id="rId77"/>
    <p:sldId id="755" r:id="rId78"/>
    <p:sldId id="756" r:id="rId79"/>
    <p:sldId id="757" r:id="rId80"/>
    <p:sldId id="758" r:id="rId81"/>
    <p:sldId id="759" r:id="rId82"/>
    <p:sldId id="760" r:id="rId83"/>
    <p:sldId id="761" r:id="rId84"/>
    <p:sldId id="762" r:id="rId85"/>
    <p:sldId id="763" r:id="rId86"/>
    <p:sldId id="764" r:id="rId87"/>
    <p:sldId id="765" r:id="rId88"/>
    <p:sldId id="766" r:id="rId89"/>
    <p:sldId id="767" r:id="rId90"/>
    <p:sldId id="768" r:id="rId91"/>
    <p:sldId id="769" r:id="rId92"/>
    <p:sldId id="770" r:id="rId93"/>
    <p:sldId id="771" r:id="rId94"/>
    <p:sldId id="772" r:id="rId95"/>
    <p:sldId id="773" r:id="rId96"/>
    <p:sldId id="774" r:id="rId97"/>
    <p:sldId id="775" r:id="rId98"/>
    <p:sldId id="776" r:id="rId99"/>
    <p:sldId id="777" r:id="rId100"/>
    <p:sldId id="778" r:id="rId101"/>
    <p:sldId id="779" r:id="rId102"/>
    <p:sldId id="780" r:id="rId103"/>
    <p:sldId id="781" r:id="rId104"/>
    <p:sldId id="782" r:id="rId105"/>
    <p:sldId id="783" r:id="rId106"/>
    <p:sldId id="784" r:id="rId107"/>
    <p:sldId id="785" r:id="rId108"/>
    <p:sldId id="786" r:id="rId109"/>
    <p:sldId id="787" r:id="rId110"/>
    <p:sldId id="788" r:id="rId111"/>
    <p:sldId id="789" r:id="rId112"/>
    <p:sldId id="790" r:id="rId113"/>
    <p:sldId id="791" r:id="rId114"/>
    <p:sldId id="792" r:id="rId115"/>
    <p:sldId id="793" r:id="rId116"/>
    <p:sldId id="795" r:id="rId117"/>
    <p:sldId id="794" r:id="rId118"/>
    <p:sldId id="796" r:id="rId119"/>
    <p:sldId id="797" r:id="rId120"/>
    <p:sldId id="798" r:id="rId121"/>
    <p:sldId id="799" r:id="rId122"/>
    <p:sldId id="800" r:id="rId123"/>
    <p:sldId id="801" r:id="rId124"/>
    <p:sldId id="802" r:id="rId125"/>
    <p:sldId id="803" r:id="rId126"/>
    <p:sldId id="804" r:id="rId127"/>
    <p:sldId id="805" r:id="rId128"/>
    <p:sldId id="806" r:id="rId129"/>
    <p:sldId id="807" r:id="rId130"/>
    <p:sldId id="808" r:id="rId131"/>
    <p:sldId id="809" r:id="rId132"/>
    <p:sldId id="810" r:id="rId133"/>
    <p:sldId id="811" r:id="rId134"/>
    <p:sldId id="812" r:id="rId135"/>
    <p:sldId id="813" r:id="rId136"/>
    <p:sldId id="814" r:id="rId137"/>
    <p:sldId id="815" r:id="rId138"/>
    <p:sldId id="816" r:id="rId139"/>
    <p:sldId id="817" r:id="rId140"/>
    <p:sldId id="818" r:id="rId141"/>
    <p:sldId id="819" r:id="rId142"/>
    <p:sldId id="820" r:id="rId143"/>
    <p:sldId id="821" r:id="rId144"/>
    <p:sldId id="822" r:id="rId145"/>
    <p:sldId id="823" r:id="rId146"/>
    <p:sldId id="824" r:id="rId147"/>
    <p:sldId id="825" r:id="rId148"/>
    <p:sldId id="826" r:id="rId149"/>
  </p:sldIdLst>
  <p:sldSz cx="9144000" cy="6858000" type="screen4x3"/>
  <p:notesSz cx="9928225" cy="6797675"/>
  <p:custDataLst>
    <p:tags r:id="rId15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deroth" initials="E" lastIdx="3" clrIdx="0">
    <p:extLst>
      <p:ext uri="{19B8F6BF-5375-455C-9EA6-DF929625EA0E}">
        <p15:presenceInfo xmlns:p15="http://schemas.microsoft.com/office/powerpoint/2012/main" userId="Endero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1E1"/>
    <a:srgbClr val="FDEAE3"/>
    <a:srgbClr val="EDF4FA"/>
    <a:srgbClr val="FDF2E0"/>
    <a:srgbClr val="EBF4F9"/>
    <a:srgbClr val="F2FAE5"/>
    <a:srgbClr val="E8F5FD"/>
    <a:srgbClr val="FCF0E0"/>
    <a:srgbClr val="FFE48F"/>
    <a:srgbClr val="E9F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04" autoAdjust="0"/>
    <p:restoredTop sz="95141" autoAdjust="0"/>
  </p:normalViewPr>
  <p:slideViewPr>
    <p:cSldViewPr>
      <p:cViewPr varScale="1">
        <p:scale>
          <a:sx n="82" d="100"/>
          <a:sy n="82" d="100"/>
        </p:scale>
        <p:origin x="96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540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7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notesMaster" Target="notesMasters/notesMaster1.xml"/><Relationship Id="rId155" Type="http://schemas.openxmlformats.org/officeDocument/2006/relationships/viewProps" Target="view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handoutMaster" Target="handoutMasters/handoutMaster1.xml"/><Relationship Id="rId156" Type="http://schemas.openxmlformats.org/officeDocument/2006/relationships/theme" Target="theme/theme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tags" Target="tags/tag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commentAuthors" Target="commentAuthor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presProps" Target="presProps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5C127-53EC-4625-8674-123C41A42ABE}" type="datetimeFigureOut">
              <a:rPr lang="en-GB" smtClean="0"/>
              <a:pPr/>
              <a:t>05/10/2018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99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94" y="6456699"/>
            <a:ext cx="430331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00F7-D8A8-45F0-BED4-A73ECE48174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332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9" y="0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D4DA8F5-F804-4FB2-8A6B-A884CF09C514}" type="datetimeFigureOut">
              <a:rPr lang="en-US"/>
              <a:pPr>
                <a:defRPr/>
              </a:pPr>
              <a:t>10/5/2018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4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9" y="6456612"/>
            <a:ext cx="4302230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6C00DB4-E585-43D3-9A29-E1C42556C76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326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0FBC8F-7200-45DD-A4E3-40F9EE471788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966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90059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57061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477177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39108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420334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1523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87513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730748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48399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97240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671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22051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47141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325395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91622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5505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40861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496558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89093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67304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815416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175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06157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74342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85537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190553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16348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520216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67285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663047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0630347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856261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84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9421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27807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301927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160015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62064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82767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653684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81617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843665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618554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761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703311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332352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28518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042529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990979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48761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818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58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812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144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514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587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080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079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136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4947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494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822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8063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505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982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5969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6862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8319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722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8970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3285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87047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8008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45602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3883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88966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5875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129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4358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9785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520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3731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76215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6049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24099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1236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81640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02096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3908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91515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3185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2571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6763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61941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57501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8871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79338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4387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1620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002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4327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070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2017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7901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2563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4015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541637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144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5086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75007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273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371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06142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5852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15250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33970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08014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790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60116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60864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52734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516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71064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07726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52722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15888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077181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99270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50552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87899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695341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997063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3432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6300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45394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09041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21796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677871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002754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7747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34254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006291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06869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9850C-5779-4847-863F-3961D95C13C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0006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3.xml"/><Relationship Id="rId3" Type="http://schemas.openxmlformats.org/officeDocument/2006/relationships/slide" Target="../slides/slide10.xml"/><Relationship Id="rId7" Type="http://schemas.openxmlformats.org/officeDocument/2006/relationships/slide" Target="../slides/slide48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11" Type="http://schemas.openxmlformats.org/officeDocument/2006/relationships/slide" Target="../slides/slide85.xml"/><Relationship Id="rId5" Type="http://schemas.openxmlformats.org/officeDocument/2006/relationships/slide" Target="../slides/slide30.xml"/><Relationship Id="rId10" Type="http://schemas.openxmlformats.org/officeDocument/2006/relationships/slide" Target="../slides/slide74.xml"/><Relationship Id="rId4" Type="http://schemas.openxmlformats.org/officeDocument/2006/relationships/slide" Target="../slides/slide19.xml"/><Relationship Id="rId9" Type="http://schemas.openxmlformats.org/officeDocument/2006/relationships/slide" Target="../slides/slide9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3.xml"/><Relationship Id="rId3" Type="http://schemas.openxmlformats.org/officeDocument/2006/relationships/slide" Target="../slides/slide10.xml"/><Relationship Id="rId7" Type="http://schemas.openxmlformats.org/officeDocument/2006/relationships/slide" Target="../slides/slide48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11" Type="http://schemas.openxmlformats.org/officeDocument/2006/relationships/slide" Target="../slides/slide85.xml"/><Relationship Id="rId5" Type="http://schemas.openxmlformats.org/officeDocument/2006/relationships/slide" Target="../slides/slide30.xml"/><Relationship Id="rId10" Type="http://schemas.openxmlformats.org/officeDocument/2006/relationships/slide" Target="../slides/slide74.xml"/><Relationship Id="rId4" Type="http://schemas.openxmlformats.org/officeDocument/2006/relationships/slide" Target="../slides/slide19.xml"/><Relationship Id="rId9" Type="http://schemas.openxmlformats.org/officeDocument/2006/relationships/slide" Target="../slides/slide9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3.xml"/><Relationship Id="rId3" Type="http://schemas.openxmlformats.org/officeDocument/2006/relationships/slide" Target="../slides/slide10.xml"/><Relationship Id="rId7" Type="http://schemas.openxmlformats.org/officeDocument/2006/relationships/slide" Target="../slides/slide48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11" Type="http://schemas.openxmlformats.org/officeDocument/2006/relationships/slide" Target="../slides/slide85.xml"/><Relationship Id="rId5" Type="http://schemas.openxmlformats.org/officeDocument/2006/relationships/slide" Target="../slides/slide30.xml"/><Relationship Id="rId10" Type="http://schemas.openxmlformats.org/officeDocument/2006/relationships/slide" Target="../slides/slide74.xml"/><Relationship Id="rId4" Type="http://schemas.openxmlformats.org/officeDocument/2006/relationships/slide" Target="../slides/slide19.xml"/><Relationship Id="rId9" Type="http://schemas.openxmlformats.org/officeDocument/2006/relationships/slide" Target="../slides/slide9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3.xml"/><Relationship Id="rId3" Type="http://schemas.openxmlformats.org/officeDocument/2006/relationships/slide" Target="../slides/slide10.xml"/><Relationship Id="rId7" Type="http://schemas.openxmlformats.org/officeDocument/2006/relationships/slide" Target="../slides/slide48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0.xml"/><Relationship Id="rId11" Type="http://schemas.openxmlformats.org/officeDocument/2006/relationships/slide" Target="../slides/slide85.xml"/><Relationship Id="rId5" Type="http://schemas.openxmlformats.org/officeDocument/2006/relationships/slide" Target="../slides/slide30.xml"/><Relationship Id="rId10" Type="http://schemas.openxmlformats.org/officeDocument/2006/relationships/slide" Target="../slides/slide74.xml"/><Relationship Id="rId4" Type="http://schemas.openxmlformats.org/officeDocument/2006/relationships/slide" Target="../slides/slide19.xml"/><Relationship Id="rId9" Type="http://schemas.openxmlformats.org/officeDocument/2006/relationships/slide" Target="../slides/slide9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ookeWes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871566" y="5515444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 b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382054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5" name="Content Placeholder 1"/>
          <p:cNvSpPr txBox="1">
            <a:spLocks/>
          </p:cNvSpPr>
          <p:nvPr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0" name="Round Same Side Corner Rectangle 9">
            <a:hlinkClick r:id="rId3" action="ppaction://hlinksldjump"/>
          </p:cNvPr>
          <p:cNvSpPr/>
          <p:nvPr userDrawn="1"/>
        </p:nvSpPr>
        <p:spPr>
          <a:xfrm>
            <a:off x="107504" y="692696"/>
            <a:ext cx="467436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13.1 - Accuracy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Same Side Corner Rectangle 10">
            <a:hlinkClick r:id="rId4" action="ppaction://hlinksldjump"/>
          </p:cNvPr>
          <p:cNvSpPr/>
          <p:nvPr userDrawn="1"/>
        </p:nvSpPr>
        <p:spPr>
          <a:xfrm>
            <a:off x="617624" y="692696"/>
            <a:ext cx="528151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13.2 – Sine </a:t>
            </a:r>
            <a:r>
              <a:rPr lang="en-GB" sz="7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 Same Side Corner Rectangle 12">
            <a:hlinkClick r:id="rId5" action="ppaction://hlinksldjump"/>
          </p:cNvPr>
          <p:cNvSpPr/>
          <p:nvPr userDrawn="1"/>
        </p:nvSpPr>
        <p:spPr>
          <a:xfrm>
            <a:off x="1188459" y="692696"/>
            <a:ext cx="646752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13.3 – Cosine </a:t>
            </a:r>
            <a:r>
              <a:rPr lang="en-GB" sz="7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 Same Side Corner Rectangle 13">
            <a:hlinkClick r:id="rId6" action="ppaction://hlinksldjump"/>
          </p:cNvPr>
          <p:cNvSpPr/>
          <p:nvPr userDrawn="1"/>
        </p:nvSpPr>
        <p:spPr>
          <a:xfrm>
            <a:off x="1877895" y="692696"/>
            <a:ext cx="70853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13.4 –</a:t>
            </a:r>
            <a:r>
              <a:rPr lang="en-GB" sz="7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Tangent Function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7" action="ppaction://hlinksldjump"/>
          </p:cNvPr>
          <p:cNvSpPr/>
          <p:nvPr userDrawn="1"/>
        </p:nvSpPr>
        <p:spPr>
          <a:xfrm>
            <a:off x="2629117" y="692696"/>
            <a:ext cx="738199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13.5 – Areas &amp; the Single Rule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 Same Side Corner Rectangle 16">
            <a:hlinkClick r:id="rId8" action="ppaction://hlinksldjump"/>
          </p:cNvPr>
          <p:cNvSpPr/>
          <p:nvPr userDrawn="1"/>
        </p:nvSpPr>
        <p:spPr>
          <a:xfrm>
            <a:off x="3410000" y="692696"/>
            <a:ext cx="606501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13.6 - Cosine Rule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Same Side Corner Rectangle 17">
            <a:hlinkClick r:id="rId9" action="ppaction://hlinksldjump"/>
          </p:cNvPr>
          <p:cNvSpPr/>
          <p:nvPr userDrawn="1"/>
        </p:nvSpPr>
        <p:spPr>
          <a:xfrm>
            <a:off x="5744867" y="692696"/>
            <a:ext cx="972637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13.9 – Trigonometric Graphs 2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 Same Side Corner Rectangle 18">
            <a:hlinkClick r:id="rId10" action="ppaction://hlinksldjump"/>
          </p:cNvPr>
          <p:cNvSpPr/>
          <p:nvPr userDrawn="1"/>
        </p:nvSpPr>
        <p:spPr>
          <a:xfrm>
            <a:off x="4059185" y="692696"/>
            <a:ext cx="66995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13.7 – Solving 3D Problems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 Same Side Corner Rectangle 19">
            <a:hlinkClick r:id="rId11" action="ppaction://hlinksldjump"/>
          </p:cNvPr>
          <p:cNvSpPr/>
          <p:nvPr userDrawn="1"/>
        </p:nvSpPr>
        <p:spPr>
          <a:xfrm>
            <a:off x="4771824" y="697918"/>
            <a:ext cx="930362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13.8 – Trigonometric Graphs 1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79512" y="1142026"/>
            <a:ext cx="8712968" cy="5527334"/>
          </a:xfrm>
          <a:prstGeom prst="rect">
            <a:avLst/>
          </a:prstGeom>
          <a:solidFill>
            <a:srgbClr val="DFF9E8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5580112" y="1225296"/>
            <a:ext cx="3200036" cy="532859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 Side Corner Rectangle 11">
            <a:hlinkClick r:id="rId3" action="ppaction://hlinksldjump"/>
          </p:cNvPr>
          <p:cNvSpPr/>
          <p:nvPr userDrawn="1"/>
        </p:nvSpPr>
        <p:spPr>
          <a:xfrm>
            <a:off x="107504" y="692696"/>
            <a:ext cx="467436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13.1 - Accuracy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 Same Side Corner Rectangle 12">
            <a:hlinkClick r:id="rId4" action="ppaction://hlinksldjump"/>
          </p:cNvPr>
          <p:cNvSpPr/>
          <p:nvPr userDrawn="1"/>
        </p:nvSpPr>
        <p:spPr>
          <a:xfrm>
            <a:off x="617624" y="692696"/>
            <a:ext cx="528151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13.2 – Sine </a:t>
            </a:r>
            <a:r>
              <a:rPr lang="en-GB" sz="7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 Same Side Corner Rectangle 14">
            <a:hlinkClick r:id="rId5" action="ppaction://hlinksldjump"/>
          </p:cNvPr>
          <p:cNvSpPr/>
          <p:nvPr userDrawn="1"/>
        </p:nvSpPr>
        <p:spPr>
          <a:xfrm>
            <a:off x="1188459" y="692696"/>
            <a:ext cx="646752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13.3 – Cosine </a:t>
            </a:r>
            <a:r>
              <a:rPr lang="en-GB" sz="7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6" action="ppaction://hlinksldjump"/>
          </p:cNvPr>
          <p:cNvSpPr/>
          <p:nvPr userDrawn="1"/>
        </p:nvSpPr>
        <p:spPr>
          <a:xfrm>
            <a:off x="1877895" y="692696"/>
            <a:ext cx="70853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13.4 –</a:t>
            </a:r>
            <a:r>
              <a:rPr lang="en-GB" sz="7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Tangent Function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 Same Side Corner Rectangle 19">
            <a:hlinkClick r:id="rId7" action="ppaction://hlinksldjump"/>
          </p:cNvPr>
          <p:cNvSpPr/>
          <p:nvPr userDrawn="1"/>
        </p:nvSpPr>
        <p:spPr>
          <a:xfrm>
            <a:off x="2629117" y="692696"/>
            <a:ext cx="738199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13.5 – Areas &amp; the Single Rule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8" action="ppaction://hlinksldjump"/>
          </p:cNvPr>
          <p:cNvSpPr/>
          <p:nvPr userDrawn="1"/>
        </p:nvSpPr>
        <p:spPr>
          <a:xfrm>
            <a:off x="3410000" y="692696"/>
            <a:ext cx="606501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13.6 - Cosine Rule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 Same Side Corner Rectangle 21">
            <a:hlinkClick r:id="rId9" action="ppaction://hlinksldjump"/>
          </p:cNvPr>
          <p:cNvSpPr/>
          <p:nvPr userDrawn="1"/>
        </p:nvSpPr>
        <p:spPr>
          <a:xfrm>
            <a:off x="5744867" y="692696"/>
            <a:ext cx="972637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13.9 – Trigonometric Graphs 2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 Same Side Corner Rectangle 22">
            <a:hlinkClick r:id="rId10" action="ppaction://hlinksldjump"/>
          </p:cNvPr>
          <p:cNvSpPr/>
          <p:nvPr userDrawn="1"/>
        </p:nvSpPr>
        <p:spPr>
          <a:xfrm>
            <a:off x="4059185" y="692696"/>
            <a:ext cx="66995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13.7 – Solving 3D Problems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 Same Side Corner Rectangle 24">
            <a:hlinkClick r:id="rId11" action="ppaction://hlinksldjump"/>
          </p:cNvPr>
          <p:cNvSpPr/>
          <p:nvPr userDrawn="1"/>
        </p:nvSpPr>
        <p:spPr>
          <a:xfrm>
            <a:off x="4771824" y="697918"/>
            <a:ext cx="930362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13.8 – Trigonometric Graphs 1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1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79512" y="1142026"/>
            <a:ext cx="8712968" cy="5527334"/>
          </a:xfrm>
          <a:prstGeom prst="rect">
            <a:avLst/>
          </a:prstGeom>
          <a:solidFill>
            <a:srgbClr val="DFF9E8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 Same Side Corner Rectangle 30">
            <a:hlinkClick r:id="rId3" action="ppaction://hlinksldjump"/>
          </p:cNvPr>
          <p:cNvSpPr/>
          <p:nvPr userDrawn="1"/>
        </p:nvSpPr>
        <p:spPr>
          <a:xfrm>
            <a:off x="107504" y="692696"/>
            <a:ext cx="467436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13.1 - Accuracy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 Same Side Corner Rectangle 31">
            <a:hlinkClick r:id="rId4" action="ppaction://hlinksldjump"/>
          </p:cNvPr>
          <p:cNvSpPr/>
          <p:nvPr userDrawn="1"/>
        </p:nvSpPr>
        <p:spPr>
          <a:xfrm>
            <a:off x="617624" y="692696"/>
            <a:ext cx="528151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13.2 – Sine </a:t>
            </a:r>
            <a:r>
              <a:rPr lang="en-GB" sz="7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 Same Side Corner Rectangle 32">
            <a:hlinkClick r:id="rId5" action="ppaction://hlinksldjump"/>
          </p:cNvPr>
          <p:cNvSpPr/>
          <p:nvPr userDrawn="1"/>
        </p:nvSpPr>
        <p:spPr>
          <a:xfrm>
            <a:off x="1188459" y="692696"/>
            <a:ext cx="646752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13.3 – Cosine </a:t>
            </a:r>
            <a:r>
              <a:rPr lang="en-GB" sz="7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 Same Side Corner Rectangle 33">
            <a:hlinkClick r:id="rId6" action="ppaction://hlinksldjump"/>
          </p:cNvPr>
          <p:cNvSpPr/>
          <p:nvPr userDrawn="1"/>
        </p:nvSpPr>
        <p:spPr>
          <a:xfrm>
            <a:off x="1877895" y="692696"/>
            <a:ext cx="70853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13.4 –</a:t>
            </a:r>
            <a:r>
              <a:rPr lang="en-GB" sz="7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Tangent Function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 Same Side Corner Rectangle 34">
            <a:hlinkClick r:id="rId7" action="ppaction://hlinksldjump"/>
          </p:cNvPr>
          <p:cNvSpPr/>
          <p:nvPr userDrawn="1"/>
        </p:nvSpPr>
        <p:spPr>
          <a:xfrm>
            <a:off x="2629117" y="692696"/>
            <a:ext cx="738199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13.5 – Areas &amp; the Single Rule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 Same Side Corner Rectangle 35">
            <a:hlinkClick r:id="rId8" action="ppaction://hlinksldjump"/>
          </p:cNvPr>
          <p:cNvSpPr/>
          <p:nvPr userDrawn="1"/>
        </p:nvSpPr>
        <p:spPr>
          <a:xfrm>
            <a:off x="3410000" y="692696"/>
            <a:ext cx="606501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13.6 - Cosine Rule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 Same Side Corner Rectangle 36">
            <a:hlinkClick r:id="rId9" action="ppaction://hlinksldjump"/>
          </p:cNvPr>
          <p:cNvSpPr/>
          <p:nvPr userDrawn="1"/>
        </p:nvSpPr>
        <p:spPr>
          <a:xfrm>
            <a:off x="5744867" y="692696"/>
            <a:ext cx="972637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13.9 – Trigonometric Graphs 2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 Same Side Corner Rectangle 12">
            <a:hlinkClick r:id="rId10" action="ppaction://hlinksldjump"/>
          </p:cNvPr>
          <p:cNvSpPr/>
          <p:nvPr userDrawn="1"/>
        </p:nvSpPr>
        <p:spPr>
          <a:xfrm>
            <a:off x="4059185" y="692696"/>
            <a:ext cx="66995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13.7 – Solving 3D Problems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 Same Side Corner Rectangle 13">
            <a:hlinkClick r:id="rId11" action="ppaction://hlinksldjump"/>
          </p:cNvPr>
          <p:cNvSpPr/>
          <p:nvPr userDrawn="1"/>
        </p:nvSpPr>
        <p:spPr>
          <a:xfrm>
            <a:off x="4771824" y="697918"/>
            <a:ext cx="930362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13.8 – Trigonometric Graphs 1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92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LO1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 rtlCol="0"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43840"/>
            <a:ext cx="1368152" cy="1002913"/>
          </a:xfrm>
          <a:prstGeom prst="rect">
            <a:avLst/>
          </a:prstGeom>
        </p:spPr>
      </p:pic>
      <p:sp>
        <p:nvSpPr>
          <p:cNvPr id="19" name="Content Placeholder 1"/>
          <p:cNvSpPr txBox="1">
            <a:spLocks/>
          </p:cNvSpPr>
          <p:nvPr userDrawn="1"/>
        </p:nvSpPr>
        <p:spPr>
          <a:xfrm>
            <a:off x="99491" y="1065699"/>
            <a:ext cx="8890554" cy="5675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>
            <a:no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" name="Snip Single Corner Rectangle 1"/>
          <p:cNvSpPr/>
          <p:nvPr userDrawn="1"/>
        </p:nvSpPr>
        <p:spPr>
          <a:xfrm>
            <a:off x="179512" y="1137707"/>
            <a:ext cx="8708456" cy="5531653"/>
          </a:xfrm>
          <a:custGeom>
            <a:avLst/>
            <a:gdLst>
              <a:gd name="connsiteX0" fmla="*/ 0 w 8696199"/>
              <a:gd name="connsiteY0" fmla="*/ 0 h 5531653"/>
              <a:gd name="connsiteX1" fmla="*/ 7774238 w 8696199"/>
              <a:gd name="connsiteY1" fmla="*/ 0 h 5531653"/>
              <a:gd name="connsiteX2" fmla="*/ 8696199 w 8696199"/>
              <a:gd name="connsiteY2" fmla="*/ 921961 h 5531653"/>
              <a:gd name="connsiteX3" fmla="*/ 8696199 w 8696199"/>
              <a:gd name="connsiteY3" fmla="*/ 5531653 h 5531653"/>
              <a:gd name="connsiteX4" fmla="*/ 0 w 8696199"/>
              <a:gd name="connsiteY4" fmla="*/ 5531653 h 5531653"/>
              <a:gd name="connsiteX5" fmla="*/ 0 w 8696199"/>
              <a:gd name="connsiteY5" fmla="*/ 0 h 5531653"/>
              <a:gd name="connsiteX0" fmla="*/ 0 w 8751063"/>
              <a:gd name="connsiteY0" fmla="*/ 0 h 5586517"/>
              <a:gd name="connsiteX1" fmla="*/ 7774238 w 8751063"/>
              <a:gd name="connsiteY1" fmla="*/ 0 h 5586517"/>
              <a:gd name="connsiteX2" fmla="*/ 8696199 w 8751063"/>
              <a:gd name="connsiteY2" fmla="*/ 921961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51063"/>
              <a:gd name="connsiteY0" fmla="*/ 0 h 5586517"/>
              <a:gd name="connsiteX1" fmla="*/ 7774238 w 8751063"/>
              <a:gd name="connsiteY1" fmla="*/ 0 h 5586517"/>
              <a:gd name="connsiteX2" fmla="*/ 8732775 w 8751063"/>
              <a:gd name="connsiteY2" fmla="*/ 4104073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51063"/>
              <a:gd name="connsiteY0" fmla="*/ 0 h 5586517"/>
              <a:gd name="connsiteX1" fmla="*/ 8743502 w 8751063"/>
              <a:gd name="connsiteY1" fmla="*/ 54864 h 5586517"/>
              <a:gd name="connsiteX2" fmla="*/ 8732775 w 8751063"/>
              <a:gd name="connsiteY2" fmla="*/ 4104073 h 5586517"/>
              <a:gd name="connsiteX3" fmla="*/ 8751063 w 8751063"/>
              <a:gd name="connsiteY3" fmla="*/ 5586517 h 5586517"/>
              <a:gd name="connsiteX4" fmla="*/ 0 w 8751063"/>
              <a:gd name="connsiteY4" fmla="*/ 5531653 h 5586517"/>
              <a:gd name="connsiteX5" fmla="*/ 0 w 8751063"/>
              <a:gd name="connsiteY5" fmla="*/ 0 h 5586517"/>
              <a:gd name="connsiteX0" fmla="*/ 0 w 8743502"/>
              <a:gd name="connsiteY0" fmla="*/ 0 h 5531653"/>
              <a:gd name="connsiteX1" fmla="*/ 8743502 w 8743502"/>
              <a:gd name="connsiteY1" fmla="*/ 54864 h 5531653"/>
              <a:gd name="connsiteX2" fmla="*/ 8732775 w 8743502"/>
              <a:gd name="connsiteY2" fmla="*/ 4104073 h 5531653"/>
              <a:gd name="connsiteX3" fmla="*/ 8147559 w 8743502"/>
              <a:gd name="connsiteY3" fmla="*/ 5513365 h 5531653"/>
              <a:gd name="connsiteX4" fmla="*/ 0 w 8743502"/>
              <a:gd name="connsiteY4" fmla="*/ 5531653 h 5531653"/>
              <a:gd name="connsiteX5" fmla="*/ 0 w 8743502"/>
              <a:gd name="connsiteY5" fmla="*/ 0 h 5531653"/>
              <a:gd name="connsiteX0" fmla="*/ 0 w 8743502"/>
              <a:gd name="connsiteY0" fmla="*/ 0 h 5531653"/>
              <a:gd name="connsiteX1" fmla="*/ 8743502 w 8743502"/>
              <a:gd name="connsiteY1" fmla="*/ 54864 h 5531653"/>
              <a:gd name="connsiteX2" fmla="*/ 8732775 w 8743502"/>
              <a:gd name="connsiteY2" fmla="*/ 4652713 h 5531653"/>
              <a:gd name="connsiteX3" fmla="*/ 8147559 w 8743502"/>
              <a:gd name="connsiteY3" fmla="*/ 5513365 h 5531653"/>
              <a:gd name="connsiteX4" fmla="*/ 0 w 8743502"/>
              <a:gd name="connsiteY4" fmla="*/ 5531653 h 5531653"/>
              <a:gd name="connsiteX5" fmla="*/ 0 w 8743502"/>
              <a:gd name="connsiteY5" fmla="*/ 0 h 55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43502" h="5531653">
                <a:moveTo>
                  <a:pt x="0" y="0"/>
                </a:moveTo>
                <a:lnTo>
                  <a:pt x="8743502" y="54864"/>
                </a:lnTo>
                <a:cubicBezTo>
                  <a:pt x="8739926" y="1404600"/>
                  <a:pt x="8736351" y="3302977"/>
                  <a:pt x="8732775" y="4652713"/>
                </a:cubicBezTo>
                <a:lnTo>
                  <a:pt x="8147559" y="5513365"/>
                </a:lnTo>
                <a:lnTo>
                  <a:pt x="0" y="55316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Same Side Corner Rectangle 12">
            <a:hlinkClick r:id="rId3" action="ppaction://hlinksldjump"/>
          </p:cNvPr>
          <p:cNvSpPr/>
          <p:nvPr userDrawn="1"/>
        </p:nvSpPr>
        <p:spPr>
          <a:xfrm>
            <a:off x="107504" y="692696"/>
            <a:ext cx="467436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13.1 - Accuracy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 Same Side Corner Rectangle 13">
            <a:hlinkClick r:id="rId4" action="ppaction://hlinksldjump"/>
          </p:cNvPr>
          <p:cNvSpPr/>
          <p:nvPr userDrawn="1"/>
        </p:nvSpPr>
        <p:spPr>
          <a:xfrm>
            <a:off x="617624" y="692696"/>
            <a:ext cx="528151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13.2 – Sine </a:t>
            </a:r>
            <a:r>
              <a:rPr lang="en-GB" sz="7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 Same Side Corner Rectangle 14">
            <a:hlinkClick r:id="rId5" action="ppaction://hlinksldjump"/>
          </p:cNvPr>
          <p:cNvSpPr/>
          <p:nvPr userDrawn="1"/>
        </p:nvSpPr>
        <p:spPr>
          <a:xfrm>
            <a:off x="1188459" y="692696"/>
            <a:ext cx="646752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13.3 – Cosine </a:t>
            </a:r>
            <a:r>
              <a:rPr lang="en-GB" sz="7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5">
            <a:hlinkClick r:id="rId6" action="ppaction://hlinksldjump"/>
          </p:cNvPr>
          <p:cNvSpPr/>
          <p:nvPr userDrawn="1"/>
        </p:nvSpPr>
        <p:spPr>
          <a:xfrm>
            <a:off x="1877895" y="692696"/>
            <a:ext cx="708538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13.4 –</a:t>
            </a:r>
            <a:r>
              <a:rPr lang="en-GB" sz="7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Tangent Function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 Same Side Corner Rectangle 20">
            <a:hlinkClick r:id="rId7" action="ppaction://hlinksldjump"/>
          </p:cNvPr>
          <p:cNvSpPr/>
          <p:nvPr userDrawn="1"/>
        </p:nvSpPr>
        <p:spPr>
          <a:xfrm>
            <a:off x="2629117" y="692696"/>
            <a:ext cx="738199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13.5 – Areas &amp; the Single Rule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 Same Side Corner Rectangle 26">
            <a:hlinkClick r:id="rId8" action="ppaction://hlinksldjump"/>
          </p:cNvPr>
          <p:cNvSpPr/>
          <p:nvPr userDrawn="1"/>
        </p:nvSpPr>
        <p:spPr>
          <a:xfrm>
            <a:off x="3410000" y="692696"/>
            <a:ext cx="606501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13.6 - Cosine Rule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 Same Side Corner Rectangle 27">
            <a:hlinkClick r:id="rId9" action="ppaction://hlinksldjump"/>
          </p:cNvPr>
          <p:cNvSpPr/>
          <p:nvPr userDrawn="1"/>
        </p:nvSpPr>
        <p:spPr>
          <a:xfrm>
            <a:off x="5744867" y="692696"/>
            <a:ext cx="972637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13.9 – Trigonometric Graphs 2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 Same Side Corner Rectangle 28">
            <a:hlinkClick r:id="rId10" action="ppaction://hlinksldjump"/>
          </p:cNvPr>
          <p:cNvSpPr/>
          <p:nvPr userDrawn="1"/>
        </p:nvSpPr>
        <p:spPr>
          <a:xfrm>
            <a:off x="4059185" y="692696"/>
            <a:ext cx="669955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13.7 – Solving 3D Problems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 Same Side Corner Rectangle 29">
            <a:hlinkClick r:id="rId11" action="ppaction://hlinksldjump"/>
          </p:cNvPr>
          <p:cNvSpPr/>
          <p:nvPr userDrawn="1"/>
        </p:nvSpPr>
        <p:spPr>
          <a:xfrm>
            <a:off x="4771824" y="697918"/>
            <a:ext cx="930362" cy="357190"/>
          </a:xfrm>
          <a:prstGeom prst="round2SameRect">
            <a:avLst/>
          </a:prstGeom>
          <a:gradFill>
            <a:gsLst>
              <a:gs pos="0">
                <a:srgbClr val="6F2927"/>
              </a:gs>
              <a:gs pos="54000">
                <a:schemeClr val="accent2">
                  <a:lumMod val="75000"/>
                </a:schemeClr>
              </a:gs>
              <a:gs pos="8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000"/>
              </a:lnSpc>
            </a:pPr>
            <a:r>
              <a:rPr lang="en-GB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13.8 – Trigonometric Graphs 1</a:t>
            </a:r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08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-13648" y="5937012"/>
            <a:ext cx="3203848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" y="5924550"/>
            <a:ext cx="2339752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949279"/>
            <a:ext cx="1913746" cy="922841"/>
          </a:xfrm>
          <a:prstGeom prst="rtTriangle">
            <a:avLst/>
          </a:prstGeom>
          <a:blipFill>
            <a:blip r:embed="rId7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Connector 14"/>
          <p:cNvCxnSpPr>
            <a:stCxn id="14" idx="0"/>
            <a:endCxn id="14" idx="4"/>
          </p:cNvCxnSpPr>
          <p:nvPr/>
        </p:nvCxnSpPr>
        <p:spPr>
          <a:xfrm rot="16200000" flipH="1">
            <a:off x="489410" y="5453826"/>
            <a:ext cx="922841" cy="1913746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857256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000108"/>
            <a:ext cx="8229600" cy="492922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15" r:id="rId3"/>
    <p:sldLayoutId id="2147483718" r:id="rId4"/>
    <p:sldLayoutId id="2147483717" r:id="rId5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Calibri" pitchFamily="34" charset="0"/>
          <a:ea typeface="+mj-ea"/>
          <a:cs typeface="Calibri" pitchFamily="34" charset="0"/>
        </a:defRPr>
      </a:lvl1pPr>
      <a:extLst/>
    </p:titleStyle>
    <p:bodyStyle>
      <a:lvl1pPr marL="365760" indent="-256032" algn="l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21792" indent="-228600" algn="l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859536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143000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371600" indent="-228600" algn="l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4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00.png"/><Relationship Id="rId4" Type="http://schemas.openxmlformats.org/officeDocument/2006/relationships/image" Target="../media/image4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1360.png"/><Relationship Id="rId9" Type="http://schemas.openxmlformats.org/officeDocument/2006/relationships/image" Target="../media/image15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1.png"/><Relationship Id="rId5" Type="http://schemas.openxmlformats.org/officeDocument/2006/relationships/image" Target="../media/image42.png"/><Relationship Id="rId4" Type="http://schemas.openxmlformats.org/officeDocument/2006/relationships/image" Target="../media/image138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5.png"/><Relationship Id="rId5" Type="http://schemas.openxmlformats.org/officeDocument/2006/relationships/image" Target="../media/image42.png"/><Relationship Id="rId4" Type="http://schemas.openxmlformats.org/officeDocument/2006/relationships/image" Target="../media/image1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7.png"/><Relationship Id="rId4" Type="http://schemas.openxmlformats.org/officeDocument/2006/relationships/image" Target="../media/image18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0.png"/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46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8.png"/><Relationship Id="rId5" Type="http://schemas.openxmlformats.org/officeDocument/2006/relationships/image" Target="../media/image18.png"/><Relationship Id="rId4" Type="http://schemas.openxmlformats.org/officeDocument/2006/relationships/image" Target="../media/image1440.png"/><Relationship Id="rId9" Type="http://schemas.openxmlformats.org/officeDocument/2006/relationships/image" Target="../media/image15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8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0.png"/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53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png"/><Relationship Id="rId5" Type="http://schemas.openxmlformats.org/officeDocument/2006/relationships/image" Target="../media/image18.png"/><Relationship Id="rId4" Type="http://schemas.openxmlformats.org/officeDocument/2006/relationships/image" Target="../media/image1511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8.png"/><Relationship Id="rId4" Type="http://schemas.openxmlformats.org/officeDocument/2006/relationships/image" Target="../media/image1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9.png"/><Relationship Id="rId5" Type="http://schemas.openxmlformats.org/officeDocument/2006/relationships/image" Target="../media/image18.png"/><Relationship Id="rId4" Type="http://schemas.openxmlformats.org/officeDocument/2006/relationships/image" Target="../media/image1580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5" Type="http://schemas.openxmlformats.org/officeDocument/2006/relationships/image" Target="../media/image18.png"/><Relationship Id="rId4" Type="http://schemas.openxmlformats.org/officeDocument/2006/relationships/image" Target="../media/image16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10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620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2.png"/><Relationship Id="rId4" Type="http://schemas.openxmlformats.org/officeDocument/2006/relationships/image" Target="../media/image4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png"/><Relationship Id="rId5" Type="http://schemas.openxmlformats.org/officeDocument/2006/relationships/image" Target="../media/image1640.png"/><Relationship Id="rId4" Type="http://schemas.openxmlformats.org/officeDocument/2006/relationships/image" Target="../media/image4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4.png"/><Relationship Id="rId4" Type="http://schemas.openxmlformats.org/officeDocument/2006/relationships/image" Target="../media/image4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5.png"/><Relationship Id="rId4" Type="http://schemas.openxmlformats.org/officeDocument/2006/relationships/image" Target="../media/image4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6.png"/><Relationship Id="rId5" Type="http://schemas.openxmlformats.org/officeDocument/2006/relationships/image" Target="../media/image18.png"/><Relationship Id="rId4" Type="http://schemas.openxmlformats.org/officeDocument/2006/relationships/image" Target="../media/image168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178.png"/><Relationship Id="rId4" Type="http://schemas.openxmlformats.org/officeDocument/2006/relationships/image" Target="../media/image17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75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9.png"/><Relationship Id="rId5" Type="http://schemas.openxmlformats.org/officeDocument/2006/relationships/image" Target="../media/image42.png"/><Relationship Id="rId4" Type="http://schemas.openxmlformats.org/officeDocument/2006/relationships/image" Target="../media/image173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ng"/><Relationship Id="rId5" Type="http://schemas.openxmlformats.org/officeDocument/2006/relationships/image" Target="../media/image1760.png"/><Relationship Id="rId4" Type="http://schemas.openxmlformats.org/officeDocument/2006/relationships/image" Target="../media/image4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1.png"/><Relationship Id="rId4" Type="http://schemas.openxmlformats.org/officeDocument/2006/relationships/image" Target="../media/image4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2.png"/><Relationship Id="rId5" Type="http://schemas.openxmlformats.org/officeDocument/2006/relationships/image" Target="../media/image42.png"/><Relationship Id="rId4" Type="http://schemas.openxmlformats.org/officeDocument/2006/relationships/image" Target="../media/image1790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png"/><Relationship Id="rId4" Type="http://schemas.openxmlformats.org/officeDocument/2006/relationships/image" Target="../media/image184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0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8.png"/><Relationship Id="rId5" Type="http://schemas.openxmlformats.org/officeDocument/2006/relationships/image" Target="../media/image187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9.png"/><Relationship Id="rId4" Type="http://schemas.openxmlformats.org/officeDocument/2006/relationships/image" Target="../media/image4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0.png"/><Relationship Id="rId4" Type="http://schemas.openxmlformats.org/officeDocument/2006/relationships/image" Target="../media/image4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1.png"/><Relationship Id="rId4" Type="http://schemas.openxmlformats.org/officeDocument/2006/relationships/image" Target="../media/image4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2.png"/><Relationship Id="rId4" Type="http://schemas.openxmlformats.org/officeDocument/2006/relationships/image" Target="../media/image4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3.png"/><Relationship Id="rId4" Type="http://schemas.openxmlformats.org/officeDocument/2006/relationships/image" Target="../media/image4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0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1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18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18.png"/><Relationship Id="rId4" Type="http://schemas.openxmlformats.org/officeDocument/2006/relationships/image" Target="../media/image5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42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640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18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6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42.png"/><Relationship Id="rId9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77.png"/><Relationship Id="rId4" Type="http://schemas.openxmlformats.org/officeDocument/2006/relationships/image" Target="../media/image7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0.png"/><Relationship Id="rId5" Type="http://schemas.openxmlformats.org/officeDocument/2006/relationships/image" Target="../media/image850.png"/><Relationship Id="rId4" Type="http://schemas.openxmlformats.org/officeDocument/2006/relationships/image" Target="../media/image8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40.png"/><Relationship Id="rId4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hyperlink" Target="CiDA%20-%20Unit%2002%20-%20LO1%20-%20Getting%20Organised.pptx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7.png"/><Relationship Id="rId4" Type="http://schemas.openxmlformats.org/officeDocument/2006/relationships/image" Target="../media/image1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10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25.png"/><Relationship Id="rId4" Type="http://schemas.openxmlformats.org/officeDocument/2006/relationships/image" Target="../media/image10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.png"/><Relationship Id="rId4" Type="http://schemas.openxmlformats.org/officeDocument/2006/relationships/image" Target="../media/image4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080.png"/><Relationship Id="rId9" Type="http://schemas.openxmlformats.org/officeDocument/2006/relationships/image" Target="../media/image11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1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14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12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9.png"/><Relationship Id="rId4" Type="http://schemas.openxmlformats.org/officeDocument/2006/relationships/image" Target="../media/image4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4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2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3.png"/><Relationship Id="rId4" Type="http://schemas.openxmlformats.org/officeDocument/2006/relationships/image" Target="../media/image4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60.png"/><Relationship Id="rId4" Type="http://schemas.openxmlformats.org/officeDocument/2006/relationships/image" Target="../media/image125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4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7.png"/><Relationship Id="rId4" Type="http://schemas.openxmlformats.org/officeDocument/2006/relationships/image" Target="../media/image4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CiDA%20-%20Unit%2002%20-%20LO1%20-%20Getting%20Organised.pptx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7504" y="116632"/>
            <a:ext cx="8928992" cy="17084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409832" y="116632"/>
            <a:ext cx="655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Mathematics (9-1) - </a:t>
            </a:r>
            <a:r>
              <a:rPr lang="en-GB" sz="3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iGCSE</a:t>
            </a:r>
            <a:endParaRPr lang="en-GB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2018-20</a:t>
            </a:r>
          </a:p>
          <a:p>
            <a:pPr algn="r"/>
            <a:r>
              <a:rPr lang="en-GB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Year 09</a:t>
            </a:r>
            <a:endParaRPr lang="en-GB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84" y="178371"/>
            <a:ext cx="2162168" cy="15849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584" y="5322220"/>
            <a:ext cx="8784976" cy="771076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ts val="5600"/>
              </a:lnSpc>
            </a:pPr>
            <a:r>
              <a:rPr lang="en-US" sz="7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Unit 13 </a:t>
            </a:r>
            <a:r>
              <a:rPr lang="en-US" sz="7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  <a:r>
              <a:rPr lang="en-US" sz="7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More Trigonometry</a:t>
            </a:r>
            <a:endParaRPr lang="en-GB" sz="72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8" t="31625" r="5113" b="11939"/>
          <a:stretch/>
        </p:blipFill>
        <p:spPr>
          <a:xfrm>
            <a:off x="107504" y="1916832"/>
            <a:ext cx="8928992" cy="30963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3559097"/>
            <a:ext cx="4392488" cy="14128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Builders </a:t>
            </a:r>
            <a:r>
              <a:rPr lang="en-US" sz="1400" dirty="0"/>
              <a:t>need to use right angles. The Pharaohs employed </a:t>
            </a:r>
            <a:r>
              <a:rPr lang="en-US" sz="1400" i="1" dirty="0" err="1"/>
              <a:t>harpedonapts</a:t>
            </a:r>
            <a:r>
              <a:rPr lang="en-US" sz="1400" i="1" dirty="0"/>
              <a:t> </a:t>
            </a:r>
            <a:r>
              <a:rPr lang="en-US" sz="1400" dirty="0"/>
              <a:t>(rope-knotters), who used a looped rope with 12 equally spaced knots. Did they seriously think they could use </a:t>
            </a:r>
            <a:r>
              <a:rPr lang="en-US" sz="1400" b="1" dirty="0"/>
              <a:t>a </a:t>
            </a:r>
            <a:r>
              <a:rPr lang="en-US" sz="1400" dirty="0"/>
              <a:t>looped rope to make a right angle? Clue: An Egyptian is thought to have taught a Greek who announced a famous theorem...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13.1 – Accuracy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400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597525"/>
              </p:ext>
            </p:extLst>
          </p:nvPr>
        </p:nvGraphicFramePr>
        <p:xfrm>
          <a:off x="251518" y="1268760"/>
          <a:ext cx="8568952" cy="467143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1170132"/>
                <a:gridCol w="5256582"/>
              </a:tblGrid>
              <a:tr h="541395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 You Know?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266917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Understand and use upper and lower bounds in calculations involving trigonometry.</a:t>
                      </a:r>
                      <a:endParaRPr lang="en-US" sz="25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US" sz="25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caesium</a:t>
                      </a: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fountain atomic clock at the National Physical Laboratory in the UK is the most accurate in the world. In 138 million years it is unlikely to be a second out.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447464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493">
                <a:tc gridSpan="3">
                  <a:txBody>
                    <a:bodyPr/>
                    <a:lstStyle/>
                    <a:p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height of a book is measured as 15.4 cm to 1 decimal place. What are the upper and lower bounds of the height of the book?</a:t>
                      </a:r>
                      <a:endParaRPr lang="en-US" sz="250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31071"/>
            <a:ext cx="8581188" cy="470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6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46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46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46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13.1</a:t>
            </a:r>
            <a:endParaRPr lang="en-US" sz="24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1972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424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859427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7"/>
              <a:tabLst>
                <a:tab pos="800100" algn="l"/>
                <a:tab pos="22860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Match each graph below with one of these equations.</a:t>
            </a:r>
          </a:p>
          <a:p>
            <a:pPr marL="971550" lvl="2" indent="-514350">
              <a:buClr>
                <a:srgbClr val="C00000"/>
              </a:buClr>
              <a:buFont typeface="+mj-lt"/>
              <a:buAutoNum type="alphaUcPeriod"/>
              <a:tabLst>
                <a:tab pos="800100" algn="l"/>
                <a:tab pos="2286000" algn="l"/>
              </a:tabLst>
            </a:pP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= tan(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- 30°)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= sin(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+ 45°) 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971550" lvl="2" indent="-514350">
              <a:buClr>
                <a:srgbClr val="C00000"/>
              </a:buClr>
              <a:buFont typeface="+mj-lt"/>
              <a:buAutoNum type="alphaUcPeriod" startAt="3"/>
              <a:tabLst>
                <a:tab pos="800100" algn="l"/>
                <a:tab pos="2286000" algn="l"/>
              </a:tabLst>
            </a:pP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cos(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+ 45°)</a:t>
            </a:r>
            <a:endParaRPr lang="en-US" sz="2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13.9 – </a:t>
            </a:r>
            <a:r>
              <a:rPr lang="en-US" sz="3200" dirty="0" smtClean="0"/>
              <a:t>Transforming Trigonometric Graphs 2</a:t>
            </a:r>
            <a:endParaRPr lang="en-GB" sz="32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1196752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4111638"/>
            <a:ext cx="3528392" cy="1693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1124" y="2337013"/>
            <a:ext cx="3815873" cy="1697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32" y="2353840"/>
            <a:ext cx="3815873" cy="16763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341" y="5858688"/>
            <a:ext cx="86224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11"/>
              <a:tabLst>
                <a:tab pos="800100" algn="l"/>
                <a:tab pos="2286000" algn="l"/>
              </a:tabLs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Sketch the graphs of these functions for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≤ x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360°. </a:t>
            </a: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800100" algn="l"/>
                <a:tab pos="2286000" algn="l"/>
              </a:tabLst>
            </a:pP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sin3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  	</a:t>
            </a:r>
            <a:r>
              <a:rPr lang="en-US" sz="2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cos2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tan2</a:t>
            </a:r>
            <a:r>
              <a:rPr lang="en-US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877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425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1" y="1196752"/>
            <a:ext cx="5256584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7"/>
              <a:tabLst>
                <a:tab pos="800100" algn="l"/>
                <a:tab pos="2286000" algn="l"/>
              </a:tabLst>
            </a:pP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	Sketch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graph of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	0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°.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 startAt="2"/>
              <a:tabLst>
                <a:tab pos="800100" algn="l"/>
                <a:tab pos="22860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Copy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and complete the table of values for y = 2 sin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 startAt="2"/>
              <a:tabLst>
                <a:tab pos="800100" algn="l"/>
                <a:tab pos="22860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same axes, sketch the graph of y = 2 sin x.</a:t>
            </a:r>
            <a:endParaRPr lang="en-US" sz="2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13.9 – </a:t>
            </a:r>
            <a:r>
              <a:rPr lang="en-US" sz="3200" dirty="0" smtClean="0"/>
              <a:t>Transforming Trigonometric Graphs 2</a:t>
            </a:r>
            <a:endParaRPr lang="en-GB" sz="32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199593"/>
              </p:ext>
            </p:extLst>
          </p:nvPr>
        </p:nvGraphicFramePr>
        <p:xfrm>
          <a:off x="251521" y="2708920"/>
          <a:ext cx="5256583" cy="1296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9043"/>
                <a:gridCol w="955901"/>
                <a:gridCol w="888437"/>
                <a:gridCol w="888437"/>
                <a:gridCol w="740364"/>
                <a:gridCol w="814401"/>
              </a:tblGrid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20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lang="en-US" sz="20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en-US" sz="20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r>
                        <a:rPr lang="en-US" sz="20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r>
                        <a:rPr lang="en-US" sz="20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816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sinx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81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</a:t>
                      </a:r>
                      <a:r>
                        <a:rPr lang="en-US" sz="2000" b="1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0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51520" y="4915327"/>
            <a:ext cx="5213924" cy="1610017"/>
            <a:chOff x="150164" y="6494199"/>
            <a:chExt cx="5213924" cy="1610017"/>
          </a:xfrm>
        </p:grpSpPr>
        <p:sp>
          <p:nvSpPr>
            <p:cNvPr id="13" name="Rectangle 12"/>
            <p:cNvSpPr/>
            <p:nvPr/>
          </p:nvSpPr>
          <p:spPr>
            <a:xfrm flipH="1">
              <a:off x="150164" y="6673055"/>
              <a:ext cx="5213924" cy="143116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graph of y = </a:t>
              </a:r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f(</a:t>
              </a:r>
              <a:r>
                <a:rPr lang="en-US" sz="2400" b="1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vertical sketch 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the graph of </a:t>
              </a:r>
              <a:r>
                <a:rPr lang="en-US" sz="2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f(</a:t>
              </a:r>
              <a:r>
                <a:rPr lang="en-US" sz="24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with a scale factor </a:t>
              </a:r>
              <a:r>
                <a:rPr lang="en-US" sz="24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parallel to the </a:t>
              </a:r>
              <a:r>
                <a:rPr lang="en-US" sz="24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-axis.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Pentagon 13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0675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425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1" y="1196752"/>
            <a:ext cx="525658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9"/>
              <a:tabLst>
                <a:tab pos="800100" algn="l"/>
                <a:tab pos="22860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graphs of these functions for 0°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360°.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800100" algn="l"/>
                <a:tab pos="2514600" algn="l"/>
              </a:tabLst>
            </a:pP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3 cos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-2 tan x 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 startAt="3"/>
              <a:tabLst>
                <a:tab pos="800100" algn="l"/>
                <a:tab pos="2514600" algn="l"/>
              </a:tabLst>
            </a:pP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= -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2 sin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3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457200">
              <a:buClr>
                <a:srgbClr val="C00000"/>
              </a:buClr>
              <a:buFont typeface="+mj-lt"/>
              <a:buAutoNum type="arabicPeriod" startAt="9"/>
              <a:tabLst>
                <a:tab pos="857250" algn="l"/>
                <a:tab pos="2286000" algn="l"/>
              </a:tabLst>
            </a:pP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	Copy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your sketch graph of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for 0°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360° from 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Q8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 startAt="2"/>
              <a:tabLst>
                <a:tab pos="857250" algn="l"/>
                <a:tab pos="22860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Copy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and complete the table of values for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sin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13.9 – </a:t>
            </a:r>
            <a:r>
              <a:rPr lang="en-US" sz="3200" dirty="0" smtClean="0"/>
              <a:t>Transforming Trigonometric Graphs 2</a:t>
            </a:r>
            <a:endParaRPr lang="en-GB" sz="32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121505"/>
              </p:ext>
            </p:extLst>
          </p:nvPr>
        </p:nvGraphicFramePr>
        <p:xfrm>
          <a:off x="251520" y="4151407"/>
          <a:ext cx="5256583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119"/>
                <a:gridCol w="844825"/>
                <a:gridCol w="888437"/>
                <a:gridCol w="888437"/>
                <a:gridCol w="740364"/>
                <a:gridCol w="814401"/>
              </a:tblGrid>
              <a:tr h="357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20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lang="en-US" sz="20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en-US" sz="20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r>
                        <a:rPr lang="en-US" sz="20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r>
                        <a:rPr lang="en-US" sz="20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81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sin(2x)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51520" y="5013176"/>
            <a:ext cx="5213924" cy="1553784"/>
            <a:chOff x="150164" y="6494199"/>
            <a:chExt cx="5213924" cy="15537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 flipH="1">
                  <a:off x="150164" y="6673055"/>
                  <a:ext cx="5213924" cy="137492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tIns="274320" rtlCol="0" anchor="t" anchorCtr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graph of y = 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f(</a:t>
                  </a:r>
                  <a:r>
                    <a:rPr lang="en-US" sz="2000" b="1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ax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r>
                    <a:rPr lang="en-US" sz="2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is </a:t>
                  </a:r>
                  <a:r>
                    <a:rPr lang="en-US" sz="2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 horizontal sketch 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of the graph of </a:t>
                  </a:r>
                  <a:r>
                    <a:rPr lang="en-US" sz="2000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:r>
                    <a:rPr lang="en-US" sz="2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f(</a:t>
                  </a:r>
                  <a:r>
                    <a:rPr lang="en-US" sz="2000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en-US" sz="2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with a scale factor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a</m:t>
                          </m:r>
                        </m:den>
                      </m:f>
                    </m:oMath>
                  </a14:m>
                  <a:r>
                    <a:rPr lang="en-US" sz="2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parallel to the x-axis.</a:t>
                  </a:r>
                  <a:endPara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50164" y="6673055"/>
                  <a:ext cx="5213924" cy="137492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Pentagon 13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5792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425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13.9 – </a:t>
            </a:r>
            <a:r>
              <a:rPr lang="en-US" sz="3200" dirty="0" smtClean="0"/>
              <a:t>Transforming Trigonometric Graphs 2</a:t>
            </a:r>
            <a:endParaRPr lang="en-GB" sz="3200" b="1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305905" y="1259762"/>
            <a:ext cx="8442558" cy="4473494"/>
            <a:chOff x="3483872" y="1089031"/>
            <a:chExt cx="8663737" cy="4473494"/>
          </a:xfrm>
        </p:grpSpPr>
        <p:sp>
          <p:nvSpPr>
            <p:cNvPr id="16" name="Round Diagonal Corner Rectangle 15"/>
            <p:cNvSpPr/>
            <p:nvPr/>
          </p:nvSpPr>
          <p:spPr>
            <a:xfrm>
              <a:off x="3491880" y="1089031"/>
              <a:ext cx="8655729" cy="4473494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 Diagonal Corner Rectangle 16"/>
            <p:cNvSpPr/>
            <p:nvPr/>
          </p:nvSpPr>
          <p:spPr>
            <a:xfrm>
              <a:off x="3483872" y="1089031"/>
              <a:ext cx="8663737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63889" y="1666250"/>
              <a:ext cx="5095139" cy="381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dirty="0"/>
                <a:t>The diagram shows part of a sketch of the curve </a:t>
              </a:r>
              <a:r>
                <a:rPr lang="en-US" sz="2200" i="1" dirty="0"/>
                <a:t>y</a:t>
              </a:r>
              <a:r>
                <a:rPr lang="en-US" sz="2200" dirty="0"/>
                <a:t> = sin 2°</a:t>
              </a:r>
            </a:p>
            <a:p>
              <a:pPr marL="457200" indent="-457200">
                <a:spcAft>
                  <a:spcPts val="0"/>
                </a:spcAft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200" dirty="0" smtClean="0"/>
                <a:t>Write </a:t>
              </a:r>
              <a:r>
                <a:rPr lang="en-US" sz="2200" dirty="0"/>
                <a:t>down the coordinates of the point P. </a:t>
              </a:r>
              <a:r>
                <a:rPr lang="en-US" sz="2200" dirty="0" smtClean="0"/>
                <a:t>	(</a:t>
              </a:r>
              <a:r>
                <a:rPr lang="en-US" sz="2200" dirty="0"/>
                <a:t>1 mark)</a:t>
              </a:r>
            </a:p>
            <a:p>
              <a:pPr marL="457200" indent="-457200">
                <a:spcAft>
                  <a:spcPts val="0"/>
                </a:spcAft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200" dirty="0" smtClean="0"/>
                <a:t>Write </a:t>
              </a:r>
              <a:r>
                <a:rPr lang="en-US" sz="2200" dirty="0"/>
                <a:t>down the coordinates of the point Q. </a:t>
              </a:r>
              <a:r>
                <a:rPr lang="en-US" sz="2200" dirty="0" smtClean="0"/>
                <a:t>	(</a:t>
              </a:r>
              <a:r>
                <a:rPr lang="en-US" sz="2200" dirty="0"/>
                <a:t>1 </a:t>
              </a:r>
              <a:r>
                <a:rPr lang="en-US" sz="2200" dirty="0" smtClean="0"/>
                <a:t>mark)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dirty="0" smtClean="0"/>
                <a:t>Here </a:t>
              </a:r>
              <a:r>
                <a:rPr lang="en-US" sz="2200" dirty="0"/>
                <a:t>is a sketch of the curve </a:t>
              </a:r>
              <a:r>
                <a:rPr lang="en-US" sz="2200" i="1" dirty="0"/>
                <a:t>y</a:t>
              </a:r>
              <a:r>
                <a:rPr lang="en-US" sz="2200" dirty="0"/>
                <a:t> = </a:t>
              </a:r>
              <a:r>
                <a:rPr lang="en-US" sz="2200" i="1" dirty="0"/>
                <a:t>a</a:t>
              </a:r>
              <a:r>
                <a:rPr lang="en-US" sz="2200" dirty="0"/>
                <a:t> cos </a:t>
              </a:r>
              <a:r>
                <a:rPr lang="en-US" sz="2200" i="1" dirty="0" err="1" smtClean="0"/>
                <a:t>bx</a:t>
              </a:r>
              <a:r>
                <a:rPr lang="en-US" sz="2200" dirty="0" smtClean="0"/>
                <a:t>° </a:t>
              </a:r>
              <a:r>
                <a:rPr lang="en-US" sz="2200" dirty="0"/>
                <a:t>+ </a:t>
              </a:r>
              <a:r>
                <a:rPr lang="en-US" sz="2200" i="1" dirty="0" smtClean="0"/>
                <a:t>c</a:t>
              </a:r>
              <a:r>
                <a:rPr lang="en-US" sz="2200" dirty="0" smtClean="0"/>
                <a:t>, </a:t>
              </a:r>
              <a:r>
                <a:rPr lang="en-US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22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≤ x ≤ </a:t>
              </a:r>
              <a:r>
                <a:rPr lang="en-US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360 </a:t>
              </a:r>
            </a:p>
            <a:p>
              <a:pPr marL="457200" indent="-457200">
                <a:spcAft>
                  <a:spcPts val="0"/>
                </a:spcAft>
                <a:buFont typeface="+mj-lt"/>
                <a:buAutoNum type="alphaLcPeriod" startAt="3"/>
                <a:tabLst>
                  <a:tab pos="4972050" algn="r"/>
                </a:tabLst>
              </a:pPr>
              <a:r>
                <a:rPr lang="en-US" sz="2200" dirty="0" smtClean="0"/>
                <a:t>Find </a:t>
              </a:r>
              <a:r>
                <a:rPr lang="en-US" sz="2200" dirty="0"/>
                <a:t>the values of </a:t>
              </a:r>
              <a:r>
                <a:rPr lang="en-US" sz="2200" i="1" dirty="0"/>
                <a:t>a</a:t>
              </a:r>
              <a:r>
                <a:rPr lang="en-US" sz="2200" dirty="0"/>
                <a:t>, </a:t>
              </a:r>
              <a:r>
                <a:rPr lang="en-US" sz="2200" i="1" dirty="0"/>
                <a:t>b</a:t>
              </a:r>
              <a:r>
                <a:rPr lang="en-US" sz="2200" dirty="0"/>
                <a:t> and </a:t>
              </a:r>
              <a:r>
                <a:rPr lang="en-US" sz="2200" i="1" dirty="0"/>
                <a:t>c</a:t>
              </a:r>
              <a:r>
                <a:rPr lang="en-US" sz="2200" dirty="0" smtClean="0"/>
                <a:t>. </a:t>
              </a:r>
            </a:p>
            <a:p>
              <a:pPr lvl="1"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dirty="0"/>
                <a:t>	</a:t>
              </a:r>
              <a:r>
                <a:rPr lang="en-US" sz="2200" b="1" dirty="0" smtClean="0"/>
                <a:t>(</a:t>
              </a:r>
              <a:r>
                <a:rPr lang="en-US" sz="2200" b="1" dirty="0"/>
                <a:t>3 marks)</a:t>
              </a:r>
            </a:p>
            <a:p>
              <a:pPr algn="r"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i="1" dirty="0"/>
                <a:t>June 2014, Q26, 1MAO/IH</a:t>
              </a:r>
              <a:endParaRPr lang="en-US" sz="2200" b="1" i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6656" y="3720830"/>
            <a:ext cx="3225769" cy="17689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7697" y="1847069"/>
            <a:ext cx="3218759" cy="1729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044" y="1196752"/>
            <a:ext cx="588216" cy="58821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flipH="1">
            <a:off x="239464" y="5889466"/>
            <a:ext cx="8532713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Q12c strategy hint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related to the vertical stretch factor,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related to the horizontal stretch factor and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related to the vertical translation.</a:t>
            </a:r>
          </a:p>
        </p:txBody>
      </p:sp>
    </p:spTree>
    <p:extLst>
      <p:ext uri="{BB962C8B-B14F-4D97-AF65-F5344CB8AC3E}">
        <p14:creationId xmlns:p14="http://schemas.microsoft.com/office/powerpoint/2010/main" val="22942659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426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13 – Problem Solving: Muddy Tracks</a:t>
            </a:r>
            <a:endParaRPr lang="en-GB" sz="3600" b="1" dirty="0" smtClean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856771"/>
              </p:ext>
            </p:extLst>
          </p:nvPr>
        </p:nvGraphicFramePr>
        <p:xfrm>
          <a:off x="251518" y="1268760"/>
          <a:ext cx="8568952" cy="91440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088234"/>
                <a:gridCol w="6480718"/>
              </a:tblGrid>
              <a:tr h="40412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4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E46C0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n-US" sz="2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Pythagoras' theorem and the cosine rule to solve problems in 2D.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35602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1518" y="2204864"/>
            <a:ext cx="85689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An expedition needs to cross over the square piece of land X </a:t>
            </a:r>
            <a:r>
              <a:rPr lang="en-US" sz="2000" dirty="0" smtClean="0"/>
              <a:t>(next) </a:t>
            </a:r>
            <a:r>
              <a:rPr lang="en-US" sz="2000" dirty="0"/>
              <a:t>as quickly as possible, moving from A to B. They </a:t>
            </a:r>
            <a:r>
              <a:rPr lang="en-US" sz="2000" dirty="0" smtClean="0"/>
              <a:t>can </a:t>
            </a:r>
            <a:r>
              <a:rPr lang="en-US" sz="2000" dirty="0"/>
              <a:t>walk at 5 km/h in the field, but slow down to a speed of 2 km/h when walking through the wood.</a:t>
            </a:r>
          </a:p>
          <a:p>
            <a:r>
              <a:rPr lang="en-US" sz="2000" dirty="0"/>
              <a:t>One approach would be to walk in a straight line from A to B.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Show </a:t>
            </a:r>
            <a:r>
              <a:rPr lang="en-US" sz="2000" dirty="0"/>
              <a:t>that it would take the expedition 9 hours and 54 minutes to travel by this route.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Find </a:t>
            </a:r>
            <a:r>
              <a:rPr lang="en-US" sz="2000" dirty="0"/>
              <a:t>a route which would be at least 30 minutes quicker to </a:t>
            </a:r>
            <a:r>
              <a:rPr lang="en-US" sz="2000" dirty="0" smtClean="0"/>
              <a:t>travel.</a:t>
            </a:r>
          </a:p>
          <a:p>
            <a:r>
              <a:rPr lang="en-US" sz="2000" dirty="0" smtClean="0"/>
              <a:t>Land </a:t>
            </a:r>
            <a:r>
              <a:rPr lang="en-US" sz="2000" dirty="0"/>
              <a:t>Y (below) has a different layout.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sz="2000" dirty="0" smtClean="0"/>
              <a:t>Find </a:t>
            </a:r>
            <a:r>
              <a:rPr lang="en-US" sz="2000" dirty="0"/>
              <a:t>the quickest possible route over this piece of land. Give your answer to an appropriate degree of accuracy.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 flipH="1">
                <a:off x="223752" y="5636190"/>
                <a:ext cx="3628167" cy="889154"/>
              </a:xfrm>
              <a:prstGeom prst="rect">
                <a:avLst/>
              </a:prstGeom>
              <a:solidFill>
                <a:srgbClr val="FAFAB4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Q1 </a:t>
                </a:r>
                <a:r>
                  <a:rPr lang="en-US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hint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You will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need to use 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formula, time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distance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speed</m:t>
                        </m:r>
                      </m:den>
                    </m:f>
                  </m:oMath>
                </a14:m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23752" y="5636190"/>
                <a:ext cx="3628167" cy="8891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 flipH="1">
            <a:off x="3969520" y="5517232"/>
            <a:ext cx="4850952" cy="101566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Use trigonometry. You might choose to use a trial and improvement approach.</a:t>
            </a:r>
          </a:p>
        </p:txBody>
      </p:sp>
    </p:spTree>
    <p:extLst>
      <p:ext uri="{BB962C8B-B14F-4D97-AF65-F5344CB8AC3E}">
        <p14:creationId xmlns:p14="http://schemas.microsoft.com/office/powerpoint/2010/main" val="33490579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426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13 – Problem Solving: Muddy Tracks</a:t>
            </a:r>
            <a:endParaRPr lang="en-GB" sz="36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51" t="19813" r="25588" b="8000"/>
          <a:stretch/>
        </p:blipFill>
        <p:spPr>
          <a:xfrm>
            <a:off x="395536" y="1238729"/>
            <a:ext cx="8352928" cy="5403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264" y="1368335"/>
            <a:ext cx="3356809" cy="3356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7534" y="2908558"/>
            <a:ext cx="3671292" cy="367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6748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427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Check Up</a:t>
            </a:r>
            <a:endParaRPr lang="en-GB" sz="4000" b="1" dirty="0" smtClean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268472"/>
              </p:ext>
            </p:extLst>
          </p:nvPr>
        </p:nvGraphicFramePr>
        <p:xfrm>
          <a:off x="251518" y="1196360"/>
          <a:ext cx="8568952" cy="79248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088234"/>
                <a:gridCol w="6480718"/>
              </a:tblGrid>
              <a:tr h="72008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 Up</a:t>
                      </a:r>
                      <a:endParaRPr lang="en-US" sz="24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2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 how you did on your Student Progression Chart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1520" y="2060848"/>
            <a:ext cx="52364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Accuracy and 2D </a:t>
            </a:r>
            <a:r>
              <a:rPr lang="en-US" sz="2400" b="1" dirty="0" smtClean="0">
                <a:solidFill>
                  <a:srgbClr val="0070C0"/>
                </a:solidFill>
              </a:rPr>
              <a:t>problem-solving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400" dirty="0" smtClean="0"/>
              <a:t>Work out the area </a:t>
            </a:r>
            <a:br>
              <a:rPr lang="en-US" sz="2400" dirty="0" smtClean="0"/>
            </a:br>
            <a:r>
              <a:rPr lang="en-US" sz="2400" dirty="0" smtClean="0"/>
              <a:t>of this triangle.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400" dirty="0" smtClean="0"/>
              <a:t>Find the upper and </a:t>
            </a:r>
            <a:br>
              <a:rPr lang="en-US" sz="2400" dirty="0" smtClean="0"/>
            </a:br>
            <a:r>
              <a:rPr lang="en-US" sz="2400" dirty="0" smtClean="0"/>
              <a:t>lower bounds for </a:t>
            </a:r>
            <a:br>
              <a:rPr lang="en-US" sz="2400" dirty="0" smtClean="0"/>
            </a:br>
            <a:r>
              <a:rPr lang="en-US" sz="2400" dirty="0" smtClean="0"/>
              <a:t>the value of </a:t>
            </a:r>
            <a:r>
              <a:rPr lang="en-US" sz="2400" i="1" dirty="0" smtClean="0"/>
              <a:t>x</a:t>
            </a:r>
            <a:r>
              <a:rPr lang="en-US" sz="2400" dirty="0" smtClean="0"/>
              <a:t> in </a:t>
            </a:r>
            <a:br>
              <a:rPr lang="en-US" sz="2400" dirty="0" smtClean="0"/>
            </a:br>
            <a:r>
              <a:rPr lang="en-US" sz="2400" dirty="0" smtClean="0"/>
              <a:t>the diagram. Write </a:t>
            </a:r>
            <a:br>
              <a:rPr lang="en-US" sz="2400" dirty="0" smtClean="0"/>
            </a:br>
            <a:r>
              <a:rPr lang="en-US" sz="2400" i="1" dirty="0" smtClean="0"/>
              <a:t>x</a:t>
            </a:r>
            <a:r>
              <a:rPr lang="en-US" sz="2400" dirty="0" smtClean="0"/>
              <a:t> to a suitable level </a:t>
            </a:r>
            <a:br>
              <a:rPr lang="en-US" sz="2400" dirty="0" smtClean="0"/>
            </a:br>
            <a:r>
              <a:rPr lang="en-US" sz="2400" dirty="0" smtClean="0"/>
              <a:t>of accuracy.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580112" y="2077086"/>
            <a:ext cx="3200036" cy="452026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0468" y="2852936"/>
            <a:ext cx="2677636" cy="1217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8754" y="4149070"/>
            <a:ext cx="1854480" cy="24726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2132856"/>
            <a:ext cx="548640" cy="537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4365104"/>
            <a:ext cx="548640" cy="5486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43808" y="2852936"/>
            <a:ext cx="5501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636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427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Check Up</a:t>
            </a:r>
            <a:endParaRPr lang="en-GB" sz="40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5236424" cy="3847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3"/>
                </a:pPr>
                <a:r>
                  <a:rPr lang="en-US" sz="2800" dirty="0" smtClean="0"/>
                  <a:t>Calculate the length of the side labelled </a:t>
                </a:r>
                <a:r>
                  <a:rPr lang="en-US" sz="2800" i="1" dirty="0" smtClean="0"/>
                  <a:t>x</a:t>
                </a:r>
                <a:r>
                  <a:rPr lang="en-US" sz="2800" dirty="0" smtClean="0"/>
                  <a:t> in each diagram.</a:t>
                </a:r>
                <a:br>
                  <a:rPr lang="en-US" sz="2800" dirty="0" smtClean="0"/>
                </a:b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:r>
                  <a:rPr lang="en-US" sz="4400" dirty="0" smtClean="0"/>
                  <a:t/>
                </a:r>
                <a:br>
                  <a:rPr lang="en-US" sz="4400" dirty="0" smtClean="0"/>
                </a:br>
                <a:endParaRPr lang="en-US" sz="3200" dirty="0" smtClean="0"/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3"/>
                </a:pPr>
                <a:r>
                  <a:rPr lang="en-US" sz="2800" dirty="0" smtClean="0"/>
                  <a:t>Find the size of the acute angle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800" dirty="0" smtClean="0"/>
                  <a:t> in these triangles. 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5236424" cy="3847207"/>
              </a:xfrm>
              <a:prstGeom prst="rect">
                <a:avLst/>
              </a:prstGeom>
              <a:blipFill rotWithShape="0">
                <a:blip r:embed="rId4"/>
                <a:stretch>
                  <a:fillRect l="-2095" t="-1585" b="-3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2132856"/>
            <a:ext cx="548640" cy="537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4365104"/>
            <a:ext cx="548640" cy="548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600370"/>
            <a:ext cx="2246179" cy="14516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782" y="5085184"/>
            <a:ext cx="5287322" cy="14497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9977" y="2636912"/>
            <a:ext cx="2844318" cy="134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835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427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Check Up</a:t>
            </a:r>
            <a:endParaRPr lang="en-GB" sz="40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5236424" cy="55861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C00000"/>
                  </a:buClr>
                </a:pPr>
                <a:r>
                  <a:rPr lang="en-US" sz="2500" b="1" dirty="0">
                    <a:solidFill>
                      <a:srgbClr val="0070C0"/>
                    </a:solidFill>
                  </a:rPr>
                  <a:t>Trigonometric graphs</a:t>
                </a:r>
              </a:p>
              <a:p>
                <a:pPr marL="514350" indent="-514350">
                  <a:buClr>
                    <a:srgbClr val="C00000"/>
                  </a:buClr>
                  <a:buFont typeface="+mj-lt"/>
                  <a:buAutoNum type="arabicPeriod" startAt="5"/>
                </a:pPr>
                <a:r>
                  <a:rPr lang="en-US" sz="2500" dirty="0" smtClean="0"/>
                  <a:t>Sketch </a:t>
                </a:r>
                <a:r>
                  <a:rPr lang="en-US" sz="2500" dirty="0"/>
                  <a:t>the graph of </a:t>
                </a:r>
                <a:r>
                  <a:rPr lang="en-US" sz="2500" i="1" dirty="0"/>
                  <a:t>y</a:t>
                </a:r>
                <a:r>
                  <a:rPr lang="en-US" sz="2500" dirty="0"/>
                  <a:t> = tan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500" dirty="0"/>
                  <a:t> for -360° 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≤</a:t>
                </a:r>
                <a:r>
                  <a:rPr lang="en-US" sz="2500" dirty="0" smtClean="0"/>
                  <a:t> </a:t>
                </a:r>
                <a:r>
                  <a:rPr lang="en-US" sz="2500" i="1" dirty="0" smtClean="0"/>
                  <a:t>x</a:t>
                </a:r>
                <a:r>
                  <a:rPr lang="en-US" sz="2500" dirty="0" smtClean="0"/>
                  <a:t> 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≤</a:t>
                </a:r>
                <a:r>
                  <a:rPr lang="en-US" sz="2500" dirty="0" smtClean="0"/>
                  <a:t> </a:t>
                </a:r>
                <a:r>
                  <a:rPr lang="en-US" sz="2500" dirty="0"/>
                  <a:t>360°.</a:t>
                </a: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5"/>
                </a:pPr>
                <a:r>
                  <a:rPr lang="en-US" sz="2500" dirty="0" smtClean="0"/>
                  <a:t>Here </a:t>
                </a:r>
                <a:r>
                  <a:rPr lang="en-US" sz="2500" dirty="0"/>
                  <a:t>is the graph of </a:t>
                </a:r>
                <a:r>
                  <a:rPr lang="en-US" sz="2500" i="1" dirty="0"/>
                  <a:t>y</a:t>
                </a:r>
                <a:r>
                  <a:rPr lang="en-US" sz="2500" dirty="0"/>
                  <a:t> = </a:t>
                </a:r>
                <a:r>
                  <a:rPr lang="en-US" sz="2500" dirty="0" err="1"/>
                  <a:t>cos</a:t>
                </a:r>
                <a:r>
                  <a:rPr lang="en-US" sz="2500" i="1" dirty="0" err="1"/>
                  <a:t>x</a:t>
                </a:r>
                <a:r>
                  <a:rPr lang="en-US" sz="2500" dirty="0"/>
                  <a:t> for 0° 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≤</a:t>
                </a:r>
                <a:r>
                  <a:rPr lang="en-US" sz="2500" dirty="0" smtClean="0"/>
                  <a:t> </a:t>
                </a:r>
                <a:r>
                  <a:rPr lang="en-US" sz="2500" dirty="0"/>
                  <a:t>x 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≤</a:t>
                </a:r>
                <a:r>
                  <a:rPr lang="en-US" sz="2500" dirty="0" smtClean="0"/>
                  <a:t> </a:t>
                </a:r>
                <a:r>
                  <a:rPr lang="en-US" sz="2500" dirty="0"/>
                  <a:t>360</a:t>
                </a:r>
                <a:r>
                  <a:rPr lang="en-US" sz="2500" dirty="0" smtClean="0"/>
                  <a:t>°.</a:t>
                </a:r>
                <a:br>
                  <a:rPr lang="en-US" sz="2500" dirty="0" smtClean="0"/>
                </a:br>
                <a:r>
                  <a:rPr lang="en-US" sz="2500" dirty="0" smtClean="0"/>
                  <a:t/>
                </a:r>
                <a:br>
                  <a:rPr lang="en-US" sz="2500" dirty="0" smtClean="0"/>
                </a:br>
                <a:r>
                  <a:rPr lang="en-US" sz="2500" dirty="0" smtClean="0"/>
                  <a:t/>
                </a:r>
                <a:br>
                  <a:rPr lang="en-US" sz="2500" dirty="0" smtClean="0"/>
                </a:br>
                <a:r>
                  <a:rPr lang="en-US" sz="2500" dirty="0" smtClean="0"/>
                  <a:t/>
                </a:r>
                <a:br>
                  <a:rPr lang="en-US" sz="2500" dirty="0" smtClean="0"/>
                </a:br>
                <a:r>
                  <a:rPr lang="en-US" sz="2500" dirty="0" smtClean="0"/>
                  <a:t/>
                </a:r>
                <a:br>
                  <a:rPr lang="en-US" sz="2500" dirty="0" smtClean="0"/>
                </a:br>
                <a:r>
                  <a:rPr lang="en-US" sz="3200" dirty="0" smtClean="0"/>
                  <a:t/>
                </a:r>
                <a:br>
                  <a:rPr lang="en-US" sz="3200" dirty="0" smtClean="0"/>
                </a:br>
                <a:r>
                  <a:rPr lang="en-US" sz="2500" dirty="0" smtClean="0"/>
                  <a:t/>
                </a:r>
                <a:br>
                  <a:rPr lang="en-US" sz="2500" dirty="0" smtClean="0"/>
                </a:br>
                <a:r>
                  <a:rPr lang="en-US" sz="2500" dirty="0" smtClean="0"/>
                  <a:t/>
                </a:r>
                <a:br>
                  <a:rPr lang="en-US" sz="2500" dirty="0" smtClean="0"/>
                </a:br>
                <a:r>
                  <a:rPr lang="en-US" sz="2500" dirty="0" smtClean="0"/>
                  <a:t>Use the graph to solve </a:t>
                </a:r>
                <a:r>
                  <a:rPr lang="en-US" sz="2500" dirty="0" err="1" smtClean="0"/>
                  <a:t>cos</a:t>
                </a:r>
                <a:r>
                  <a:rPr lang="en-US" sz="2500" i="1" dirty="0" err="1" smtClean="0"/>
                  <a:t>x</a:t>
                </a:r>
                <a:r>
                  <a:rPr lang="en-US" sz="2500" dirty="0" smtClean="0"/>
                  <a:t> = 0.4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5236424" cy="5586145"/>
              </a:xfrm>
              <a:prstGeom prst="rect">
                <a:avLst/>
              </a:prstGeom>
              <a:blipFill rotWithShape="0">
                <a:blip r:embed="rId4"/>
                <a:stretch>
                  <a:fillRect l="-1863" t="-763" r="-2095" b="-1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881" y="3232879"/>
            <a:ext cx="4001702" cy="264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5578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428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Check Up</a:t>
            </a:r>
            <a:endParaRPr lang="en-GB" sz="40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269895" y="1196752"/>
            <a:ext cx="8550577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7"/>
            </a:pPr>
            <a:r>
              <a:rPr lang="en-US" sz="2500" dirty="0" smtClean="0"/>
              <a:t>Match </a:t>
            </a:r>
            <a:r>
              <a:rPr lang="en-US" sz="2500" dirty="0"/>
              <a:t>each graph below with one of these equations.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UcPeriod"/>
              <a:tabLst>
                <a:tab pos="3486150" algn="l"/>
              </a:tabLst>
            </a:pPr>
            <a:r>
              <a:rPr lang="en-US" sz="2500" dirty="0" smtClean="0"/>
              <a:t>y </a:t>
            </a:r>
            <a:r>
              <a:rPr lang="en-US" sz="2500" dirty="0"/>
              <a:t>= </a:t>
            </a:r>
            <a:r>
              <a:rPr lang="en-US" sz="2500" dirty="0" smtClean="0"/>
              <a:t>2sinx +1 	</a:t>
            </a:r>
            <a:r>
              <a:rPr lang="en-US" sz="2500" dirty="0" smtClean="0">
                <a:solidFill>
                  <a:srgbClr val="C00000"/>
                </a:solidFill>
              </a:rPr>
              <a:t>B.</a:t>
            </a:r>
            <a:r>
              <a:rPr lang="en-US" sz="2500" dirty="0" smtClean="0"/>
              <a:t> y = 3cosx      </a:t>
            </a:r>
            <a:r>
              <a:rPr lang="en-US" sz="2500" dirty="0" smtClean="0">
                <a:solidFill>
                  <a:srgbClr val="C00000"/>
                </a:solidFill>
              </a:rPr>
              <a:t>C.</a:t>
            </a:r>
            <a:r>
              <a:rPr lang="en-US" sz="2500" dirty="0" smtClean="0"/>
              <a:t> </a:t>
            </a:r>
            <a:r>
              <a:rPr lang="en-US" sz="2500" dirty="0"/>
              <a:t>y = </a:t>
            </a:r>
            <a:r>
              <a:rPr lang="en-US" sz="2500" dirty="0" smtClean="0"/>
              <a:t>cos3x</a:t>
            </a:r>
            <a:br>
              <a:rPr lang="en-US" sz="2500" dirty="0" smtClean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/>
            </a:r>
            <a:br>
              <a:rPr lang="en-US" sz="2500" dirty="0" smtClean="0"/>
            </a:br>
            <a:endParaRPr lang="en-US" sz="2500" dirty="0" smtClean="0"/>
          </a:p>
          <a:p>
            <a:pPr marL="514350" indent="-514350">
              <a:buClr>
                <a:srgbClr val="C00000"/>
              </a:buClr>
              <a:buFont typeface="+mj-lt"/>
              <a:buAutoNum type="arabicPeriod" startAt="7"/>
              <a:tabLst>
                <a:tab pos="3486150" algn="l"/>
              </a:tabLst>
            </a:pPr>
            <a:r>
              <a:rPr lang="en-US" sz="2500" dirty="0"/>
              <a:t>Solve the equation </a:t>
            </a:r>
            <a:r>
              <a:rPr lang="en-US" sz="2500" dirty="0" smtClean="0"/>
              <a:t>3sin</a:t>
            </a:r>
            <a:r>
              <a:rPr lang="en-US" sz="2500" i="1" dirty="0" smtClean="0"/>
              <a:t>x</a:t>
            </a:r>
            <a:r>
              <a:rPr lang="en-US" sz="2500" dirty="0" smtClean="0"/>
              <a:t> </a:t>
            </a:r>
            <a:r>
              <a:rPr lang="en-US" sz="2500" dirty="0"/>
              <a:t>= 1 </a:t>
            </a:r>
            <a:r>
              <a:rPr lang="en-US" sz="2500" dirty="0" smtClean="0"/>
              <a:t>for 0°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≤</a:t>
            </a:r>
            <a:r>
              <a:rPr lang="en-US" sz="2500" dirty="0" smtClean="0"/>
              <a:t> </a:t>
            </a:r>
            <a:r>
              <a:rPr lang="en-US" sz="2500" dirty="0"/>
              <a:t>720°.</a:t>
            </a:r>
            <a:endParaRPr lang="en-US" sz="25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1196752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2" y="2169972"/>
            <a:ext cx="4217445" cy="1976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4293096"/>
            <a:ext cx="4217445" cy="18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130342"/>
            <a:ext cx="4052882" cy="201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371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13.1 – Accuracy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638" indent="-401638">
              <a:buClr>
                <a:srgbClr val="C00000"/>
              </a:buClr>
              <a:buFont typeface="+mj-lt"/>
              <a:buAutoNum type="arabicPeriod"/>
              <a:tabLst>
                <a:tab pos="969963" algn="l"/>
                <a:tab pos="1993900" algn="l"/>
                <a:tab pos="2743200" algn="l"/>
              </a:tabLst>
            </a:pP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= 3.6 to 1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d.p.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= 9.2 to 1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d.p.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yz</a:t>
            </a:r>
            <a:endParaRPr lang="en-US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8838" lvl="1" indent="-511175">
              <a:buClr>
                <a:srgbClr val="C00000"/>
              </a:buClr>
              <a:buFont typeface="+mj-lt"/>
              <a:buAutoNum type="alphaLcPeriod"/>
              <a:tabLst>
                <a:tab pos="1993900" algn="l"/>
                <a:tab pos="27432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upper bound and the lower bound of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8838" lvl="1" indent="-511175">
              <a:buClr>
                <a:srgbClr val="C00000"/>
              </a:buClr>
              <a:buFont typeface="+mj-lt"/>
              <a:buAutoNum type="alphaLcPeriod"/>
              <a:tabLst>
                <a:tab pos="1993900" algn="l"/>
                <a:tab pos="27432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upper bound and the lower bound of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8838" lvl="1" indent="-511175">
              <a:buClr>
                <a:srgbClr val="C00000"/>
              </a:buClr>
              <a:buFont typeface="+mj-lt"/>
              <a:buAutoNum type="alphaLcPeriod"/>
              <a:tabLst>
                <a:tab pos="1993900" algn="l"/>
                <a:tab pos="27432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out the value of the upper bound of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8838" lvl="1" indent="-511175">
              <a:buClr>
                <a:srgbClr val="C00000"/>
              </a:buClr>
              <a:buFont typeface="+mj-lt"/>
              <a:buAutoNum type="alphaLcPeriod"/>
              <a:tabLst>
                <a:tab pos="1993900" algn="l"/>
                <a:tab pos="27432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out the value of the lower bound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flipH="1">
            <a:off x="223753" y="5397023"/>
            <a:ext cx="5204539" cy="120032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Q1c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Which bounds of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give the largest possible value for </a:t>
            </a:r>
            <a:r>
              <a:rPr lang="en-US" sz="2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yz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5368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428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Check Up</a:t>
            </a:r>
            <a:endParaRPr lang="en-GB" sz="40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269895" y="1196752"/>
            <a:ext cx="3221985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500" b="1" dirty="0">
                <a:solidFill>
                  <a:srgbClr val="0070C0"/>
                </a:solidFill>
              </a:rPr>
              <a:t>3D Problem-solving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9"/>
            </a:pPr>
            <a:r>
              <a:rPr lang="en-US" sz="2500" dirty="0" smtClean="0"/>
              <a:t>ABCDEFGH </a:t>
            </a:r>
            <a:br>
              <a:rPr lang="en-US" sz="2500" dirty="0" smtClean="0"/>
            </a:br>
            <a:r>
              <a:rPr lang="en-US" sz="2500" dirty="0" smtClean="0"/>
              <a:t>is </a:t>
            </a:r>
            <a:r>
              <a:rPr lang="en-US" sz="2500" dirty="0"/>
              <a:t>a </a:t>
            </a:r>
            <a:r>
              <a:rPr lang="en-US" sz="2500" dirty="0" smtClean="0"/>
              <a:t>cuboid.</a:t>
            </a:r>
            <a:br>
              <a:rPr lang="en-US" sz="2500" dirty="0" smtClean="0"/>
            </a:br>
            <a:r>
              <a:rPr lang="en-US" sz="2500" dirty="0" smtClean="0"/>
              <a:t>Calculate </a:t>
            </a:r>
            <a:r>
              <a:rPr lang="en-US" sz="2500" dirty="0"/>
              <a:t>the length of the diagonal AG</a:t>
            </a:r>
            <a:r>
              <a:rPr lang="en-US" sz="2500" dirty="0" smtClean="0"/>
              <a:t>.</a:t>
            </a:r>
            <a:br>
              <a:rPr lang="en-US" sz="2500" dirty="0" smtClean="0"/>
            </a:br>
            <a:endParaRPr lang="en-US" sz="2500" dirty="0"/>
          </a:p>
          <a:p>
            <a:pPr marL="514350" indent="-514350">
              <a:buClr>
                <a:srgbClr val="C00000"/>
              </a:buClr>
              <a:buFont typeface="+mj-lt"/>
              <a:buAutoNum type="arabicPeriod" startAt="9"/>
            </a:pPr>
            <a:r>
              <a:rPr lang="en-US" sz="2500" dirty="0" smtClean="0"/>
              <a:t>ABCD </a:t>
            </a:r>
            <a:r>
              <a:rPr lang="en-US" sz="2500" dirty="0"/>
              <a:t>is a tetrahedron. Calculate the length of </a:t>
            </a:r>
            <a:endParaRPr lang="en-US" sz="2500" dirty="0" smtClean="0"/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</a:pPr>
            <a:r>
              <a:rPr lang="en-US" sz="2500" dirty="0" smtClean="0"/>
              <a:t>AC 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/>
            </a:pPr>
            <a:r>
              <a:rPr lang="en-US" sz="2500" dirty="0" smtClean="0"/>
              <a:t>CD</a:t>
            </a:r>
            <a:r>
              <a:rPr lang="en-US" sz="2500" dirty="0"/>
              <a:t>.</a:t>
            </a:r>
            <a:endParaRPr lang="en-US" sz="25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3933056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4234" y="1703932"/>
            <a:ext cx="2547565" cy="2229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602" y="4077072"/>
            <a:ext cx="2574175" cy="237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427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428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Check Up</a:t>
            </a:r>
            <a:endParaRPr lang="en-GB" sz="40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38209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11"/>
            </a:pPr>
            <a:r>
              <a:rPr lang="en-US" sz="2300" dirty="0" smtClean="0"/>
              <a:t>How </a:t>
            </a:r>
            <a:r>
              <a:rPr lang="en-US" sz="2300" dirty="0"/>
              <a:t>sure are you of your answers? Were you </a:t>
            </a:r>
            <a:r>
              <a:rPr lang="en-US" sz="2300" dirty="0" smtClean="0"/>
              <a:t>mostly:</a:t>
            </a:r>
            <a:br>
              <a:rPr lang="en-US" sz="2300" dirty="0" smtClean="0"/>
            </a:br>
            <a:r>
              <a:rPr lang="en-US" sz="2300" dirty="0" smtClean="0"/>
              <a:t>Just </a:t>
            </a:r>
            <a:r>
              <a:rPr lang="en-US" sz="2300" dirty="0"/>
              <a:t>guessing </a:t>
            </a:r>
            <a:r>
              <a:rPr lang="en-US" sz="3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Feeling </a:t>
            </a:r>
            <a:r>
              <a:rPr lang="en-US" sz="2300" dirty="0"/>
              <a:t>doubtful 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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Confident  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What </a:t>
            </a:r>
            <a:r>
              <a:rPr lang="en-US" sz="2300" dirty="0"/>
              <a:t>next? Use your results </a:t>
            </a:r>
            <a:r>
              <a:rPr lang="en-US" sz="2300" dirty="0" smtClean="0"/>
              <a:t>to </a:t>
            </a:r>
            <a:r>
              <a:rPr lang="en-US" sz="2300" dirty="0"/>
              <a:t>decide whether to </a:t>
            </a:r>
            <a:r>
              <a:rPr lang="en-US" sz="2300" dirty="0" smtClean="0"/>
              <a:t>strengthen </a:t>
            </a:r>
            <a:br>
              <a:rPr lang="en-US" sz="2300" dirty="0" smtClean="0"/>
            </a:br>
            <a:r>
              <a:rPr lang="en-US" sz="2300" dirty="0" smtClean="0"/>
              <a:t>or </a:t>
            </a:r>
            <a:r>
              <a:rPr lang="en-US" sz="2300" dirty="0"/>
              <a:t>extend your learning.</a:t>
            </a:r>
          </a:p>
          <a:p>
            <a:pPr>
              <a:buClr>
                <a:srgbClr val="C00000"/>
              </a:buClr>
            </a:pPr>
            <a:r>
              <a:rPr lang="en-US" sz="2300" b="1" dirty="0">
                <a:solidFill>
                  <a:srgbClr val="C00000"/>
                </a:solidFill>
              </a:rPr>
              <a:t>* Challenge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12"/>
            </a:pPr>
            <a:r>
              <a:rPr lang="en-US" sz="2300" dirty="0" smtClean="0"/>
              <a:t>The </a:t>
            </a:r>
            <a:r>
              <a:rPr lang="en-US" sz="2300" dirty="0"/>
              <a:t>angles that satisfy an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equation </a:t>
            </a:r>
            <a:r>
              <a:rPr lang="en-US" sz="2300" dirty="0"/>
              <a:t>in the interval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0</a:t>
            </a:r>
            <a:r>
              <a:rPr lang="en-US" sz="2300" dirty="0"/>
              <a:t>°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≤</a:t>
            </a:r>
            <a:r>
              <a:rPr lang="en-US" sz="2300" dirty="0" smtClean="0"/>
              <a:t> </a:t>
            </a:r>
            <a:r>
              <a:rPr lang="en-US" sz="2300" dirty="0"/>
              <a:t>720° are 30°, 210°,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390</a:t>
            </a:r>
            <a:r>
              <a:rPr lang="en-US" sz="2300" dirty="0"/>
              <a:t>° and 570°. Write down a possible equation.</a:t>
            </a:r>
            <a:endParaRPr lang="en-US" sz="2300" dirty="0" smtClean="0"/>
          </a:p>
        </p:txBody>
      </p:sp>
      <p:sp>
        <p:nvSpPr>
          <p:cNvPr id="9" name="Flowchart: Delay 8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4281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429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Strengthen</a:t>
            </a:r>
            <a:endParaRPr lang="en-GB" sz="4000" b="1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615707"/>
              </p:ext>
            </p:extLst>
          </p:nvPr>
        </p:nvGraphicFramePr>
        <p:xfrm>
          <a:off x="251518" y="1196360"/>
          <a:ext cx="8568952" cy="520686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568952"/>
              </a:tblGrid>
              <a:tr h="52068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Strengthen</a:t>
                      </a:r>
                      <a:endParaRPr lang="en-US" sz="23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51520" y="1772816"/>
            <a:ext cx="52364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Accuracy and 2D </a:t>
            </a:r>
            <a:r>
              <a:rPr lang="en-US" sz="2400" b="1" dirty="0" smtClean="0">
                <a:solidFill>
                  <a:srgbClr val="0070C0"/>
                </a:solidFill>
              </a:rPr>
              <a:t>problem-solving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tabLst>
                <a:tab pos="857250" algn="l"/>
              </a:tabLst>
            </a:pPr>
            <a:r>
              <a:rPr lang="en-US" sz="2400" dirty="0" smtClean="0">
                <a:solidFill>
                  <a:srgbClr val="C00000"/>
                </a:solidFill>
              </a:rPr>
              <a:t>a.</a:t>
            </a:r>
            <a:r>
              <a:rPr lang="en-US" sz="2400" dirty="0" smtClean="0"/>
              <a:t> 	Copy </a:t>
            </a:r>
            <a:r>
              <a:rPr lang="en-US" sz="2400" dirty="0"/>
              <a:t>this triangle. Label the </a:t>
            </a:r>
            <a:r>
              <a:rPr lang="en-US" sz="2400" dirty="0" smtClean="0"/>
              <a:t>	vertex </a:t>
            </a:r>
            <a:r>
              <a:rPr lang="en-US" sz="2400" dirty="0"/>
              <a:t>at the given angle C, </a:t>
            </a:r>
            <a:r>
              <a:rPr lang="en-US" sz="2400" dirty="0" smtClean="0"/>
              <a:t>	and </a:t>
            </a:r>
            <a:r>
              <a:rPr lang="en-US" sz="2400" dirty="0"/>
              <a:t>the other two vertices A </a:t>
            </a:r>
            <a:r>
              <a:rPr lang="en-US" sz="2400" dirty="0" smtClean="0"/>
              <a:t>	and </a:t>
            </a:r>
            <a:r>
              <a:rPr lang="en-US" sz="2400" dirty="0"/>
              <a:t>B. Label the sides: a is </a:t>
            </a:r>
            <a:r>
              <a:rPr lang="en-US" sz="2400" dirty="0" smtClean="0"/>
              <a:t>	opposite </a:t>
            </a:r>
            <a:r>
              <a:rPr lang="en-US" sz="2400" dirty="0"/>
              <a:t>A and b is opposite B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</a:pPr>
            <a:r>
              <a:rPr lang="en-US" sz="2400" dirty="0" smtClean="0"/>
              <a:t>Use </a:t>
            </a:r>
            <a:r>
              <a:rPr lang="en-US" sz="2400" dirty="0"/>
              <a:t>Area = </a:t>
            </a:r>
            <a:r>
              <a:rPr lang="en-US" sz="2400" dirty="0" smtClean="0"/>
              <a:t>½</a:t>
            </a:r>
            <a:r>
              <a:rPr lang="en-US" sz="2400" i="1" dirty="0" smtClean="0"/>
              <a:t>ab</a:t>
            </a:r>
            <a:r>
              <a:rPr lang="en-US" sz="2400" dirty="0" smtClean="0"/>
              <a:t>sin C </a:t>
            </a:r>
            <a:r>
              <a:rPr lang="en-US" sz="2400" dirty="0"/>
              <a:t>to find the area of the triangle.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0112" y="1765127"/>
            <a:ext cx="3200036" cy="478414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844824"/>
            <a:ext cx="548640" cy="537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683" y="4087206"/>
            <a:ext cx="4708098" cy="167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2857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429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Strengthen</a:t>
            </a:r>
            <a:endParaRPr lang="en-GB" sz="40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51520" y="1236816"/>
                <a:ext cx="5236424" cy="5533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3"/>
                  <a:tabLst>
                    <a:tab pos="857250" algn="l"/>
                  </a:tabLst>
                </a:pPr>
                <a:r>
                  <a:rPr lang="en-US" sz="2200" dirty="0" smtClean="0">
                    <a:solidFill>
                      <a:srgbClr val="C00000"/>
                    </a:solidFill>
                  </a:rPr>
                  <a:t>a.</a:t>
                </a:r>
                <a:r>
                  <a:rPr lang="en-US" sz="2200" dirty="0" smtClean="0"/>
                  <a:t> 	Copy </a:t>
                </a:r>
                <a:r>
                  <a:rPr lang="en-US" sz="2200" dirty="0"/>
                  <a:t>the triangle. Label the </a:t>
                </a:r>
                <a:r>
                  <a:rPr lang="en-US" sz="2200" dirty="0" smtClean="0"/>
                  <a:t>	vertices </a:t>
                </a:r>
                <a:r>
                  <a:rPr lang="en-US" sz="2200" dirty="0"/>
                  <a:t>A, B and C and the </a:t>
                </a:r>
                <a:r>
                  <a:rPr lang="en-US" sz="2200" dirty="0" smtClean="0"/>
                  <a:t>	sides </a:t>
                </a:r>
                <a:r>
                  <a:rPr lang="en-US" sz="2200" dirty="0"/>
                  <a:t>a, b and c</a:t>
                </a:r>
                <a:r>
                  <a:rPr lang="en-US" sz="2200" dirty="0" smtClean="0"/>
                  <a:t>.</a:t>
                </a:r>
                <a:br>
                  <a:rPr lang="en-US" sz="2200" dirty="0" smtClean="0"/>
                </a:b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endParaRPr lang="en-US" sz="1100" dirty="0" smtClean="0"/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857250" algn="l"/>
                  </a:tabLst>
                </a:pPr>
                <a:r>
                  <a:rPr lang="en-US" sz="2200" dirty="0"/>
                  <a:t>Substitute the values from the diagram into the sine rule</a:t>
                </a:r>
                <a:r>
                  <a:rPr lang="en-US" sz="2200" dirty="0" smtClean="0"/>
                  <a:t>:</a:t>
                </a:r>
                <a:br>
                  <a:rPr lang="en-US" sz="2200" dirty="0" smtClean="0"/>
                </a:br>
                <a:r>
                  <a:rPr lang="en-US" sz="22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en-US" sz="2200" dirty="0" smtClean="0"/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857250" algn="l"/>
                  </a:tabLst>
                </a:pPr>
                <a:r>
                  <a:rPr lang="en-US" sz="2200" dirty="0" smtClean="0"/>
                  <a:t>Use </a:t>
                </a:r>
                <a:r>
                  <a:rPr lang="en-US" sz="2200" dirty="0"/>
                  <a:t>two parts of the sine rule with values in them to find x. Give your answer correct to 3 significant figures.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36816"/>
                <a:ext cx="5236424" cy="5533310"/>
              </a:xfrm>
              <a:prstGeom prst="rect">
                <a:avLst/>
              </a:prstGeom>
              <a:blipFill rotWithShape="0">
                <a:blip r:embed="rId4"/>
                <a:stretch>
                  <a:fillRect l="-1281" t="-661" b="-1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2991894" y="2461245"/>
            <a:ext cx="2496050" cy="1615827"/>
          </a:xfrm>
          <a:prstGeom prst="rect">
            <a:avLst/>
          </a:prstGeom>
          <a:solidFill>
            <a:srgbClr val="FEF1E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Q3a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698" y="2837955"/>
            <a:ext cx="2026442" cy="118209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76800" y="1340768"/>
            <a:ext cx="2398912" cy="769441"/>
            <a:chOff x="2991100" y="7139413"/>
            <a:chExt cx="2398912" cy="769441"/>
          </a:xfrm>
        </p:grpSpPr>
        <p:sp>
          <p:nvSpPr>
            <p:cNvPr id="12" name="Rectangle 11"/>
            <p:cNvSpPr/>
            <p:nvPr/>
          </p:nvSpPr>
          <p:spPr>
            <a:xfrm flipH="1">
              <a:off x="2991100" y="7139413"/>
              <a:ext cx="2398912" cy="769441"/>
            </a:xfrm>
            <a:prstGeom prst="rect">
              <a:avLst/>
            </a:prstGeom>
            <a:solidFill>
              <a:srgbClr val="FEF1E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Q3c hint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4384658" y="7223706"/>
                  <a:ext cx="453970" cy="5648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𝑥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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4658" y="7223706"/>
                  <a:ext cx="453970" cy="56489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4888714" y="7198561"/>
                  <a:ext cx="453970" cy="6229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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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8714" y="7198561"/>
                  <a:ext cx="453970" cy="62292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>
              <a:off x="4694612" y="7278591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172" y="2461246"/>
            <a:ext cx="2637644" cy="16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52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429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Strengthen</a:t>
            </a:r>
            <a:endParaRPr lang="en-GB" sz="40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1520" y="1268760"/>
            <a:ext cx="52364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2"/>
              <a:tabLst>
                <a:tab pos="857250" algn="l"/>
              </a:tabLst>
            </a:pPr>
            <a:r>
              <a:rPr lang="en-US" sz="2400" dirty="0" smtClean="0"/>
              <a:t>Find the areas of these triangles.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857250" algn="l"/>
              </a:tabLst>
            </a:pPr>
            <a:r>
              <a:rPr lang="en-US" sz="2400" dirty="0" smtClean="0"/>
              <a:t>Find the value of </a:t>
            </a:r>
            <a:r>
              <a:rPr lang="en-US" sz="2400" i="1" dirty="0" smtClean="0"/>
              <a:t>x</a:t>
            </a:r>
            <a:r>
              <a:rPr lang="en-US" sz="2400" dirty="0" smtClean="0"/>
              <a:t> in each triangle. Give your answers correct to 3 significant figures.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5580112" y="1196752"/>
            <a:ext cx="2496050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use the </a:t>
            </a:r>
            <a:b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 in 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5580112" y="3645024"/>
            <a:ext cx="3203733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use the </a:t>
            </a:r>
            <a:b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 in 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479" y="1772816"/>
            <a:ext cx="5198507" cy="1613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518" y="4844424"/>
            <a:ext cx="2424374" cy="13375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2326" y="4844424"/>
            <a:ext cx="2755778" cy="13375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92080" y="5301208"/>
            <a:ext cx="19586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192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429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Strengthen</a:t>
            </a:r>
            <a:endParaRPr lang="en-GB" sz="40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51520" y="1236816"/>
                <a:ext cx="5236424" cy="5538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5"/>
                  <a:tabLst>
                    <a:tab pos="857250" algn="l"/>
                  </a:tabLst>
                </a:pPr>
                <a:r>
                  <a:rPr lang="en-US" sz="2200" dirty="0" smtClean="0">
                    <a:solidFill>
                      <a:srgbClr val="C00000"/>
                    </a:solidFill>
                  </a:rPr>
                  <a:t>a.</a:t>
                </a:r>
                <a:r>
                  <a:rPr lang="en-US" sz="2200" dirty="0" smtClean="0"/>
                  <a:t> 	Copy </a:t>
                </a:r>
                <a:r>
                  <a:rPr lang="en-US" sz="2200" dirty="0"/>
                  <a:t>the triangle. Label the </a:t>
                </a:r>
                <a:r>
                  <a:rPr lang="en-US" sz="2200" dirty="0" smtClean="0"/>
                  <a:t>	vertices </a:t>
                </a:r>
                <a:r>
                  <a:rPr lang="en-US" sz="2200" dirty="0"/>
                  <a:t>A, B and C and the </a:t>
                </a:r>
                <a:r>
                  <a:rPr lang="en-US" sz="2200" dirty="0" smtClean="0"/>
                  <a:t>	sides </a:t>
                </a:r>
                <a:r>
                  <a:rPr lang="en-US" sz="2200" dirty="0"/>
                  <a:t>a, b and c</a:t>
                </a:r>
                <a:r>
                  <a:rPr lang="en-US" sz="2200" dirty="0" smtClean="0"/>
                  <a:t>.</a:t>
                </a:r>
                <a:br>
                  <a:rPr lang="en-US" sz="2200" dirty="0" smtClean="0"/>
                </a:b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endParaRPr lang="en-US" sz="1100" dirty="0" smtClean="0"/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857250" algn="l"/>
                  </a:tabLst>
                </a:pPr>
                <a:r>
                  <a:rPr lang="en-US" sz="2200" dirty="0"/>
                  <a:t>Substitute the values from the diagram into the sine rule</a:t>
                </a:r>
                <a:r>
                  <a:rPr lang="en-US" sz="2200" dirty="0" smtClean="0"/>
                  <a:t>:</a:t>
                </a:r>
                <a:br>
                  <a:rPr lang="en-US" sz="2200" dirty="0" smtClean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den>
                    </m:f>
                  </m:oMath>
                </a14:m>
                <a:endParaRPr lang="en-US" sz="2200" dirty="0" smtClean="0"/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857250" algn="l"/>
                  </a:tabLst>
                </a:pPr>
                <a:r>
                  <a:rPr lang="en-US" sz="2200" dirty="0" smtClean="0"/>
                  <a:t>Use </a:t>
                </a:r>
                <a:r>
                  <a:rPr lang="en-US" sz="2200" dirty="0"/>
                  <a:t>two parts of the sine rule with values in them to find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200" dirty="0"/>
                  <a:t>. Give your answer correct to </a:t>
                </a:r>
                <a:r>
                  <a:rPr lang="en-US" sz="2200" dirty="0" smtClean="0"/>
                  <a:t>1 decimal place.</a:t>
                </a:r>
                <a:endParaRPr lang="en-US" sz="2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36816"/>
                <a:ext cx="5236424" cy="5538696"/>
              </a:xfrm>
              <a:prstGeom prst="rect">
                <a:avLst/>
              </a:prstGeom>
              <a:blipFill rotWithShape="0">
                <a:blip r:embed="rId4"/>
                <a:stretch>
                  <a:fillRect l="-1281" t="-661" b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2327156"/>
            <a:ext cx="2465791" cy="174991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915816" y="2492896"/>
            <a:ext cx="2398912" cy="769441"/>
            <a:chOff x="2991100" y="7139413"/>
            <a:chExt cx="2398912" cy="769441"/>
          </a:xfrm>
        </p:grpSpPr>
        <p:sp>
          <p:nvSpPr>
            <p:cNvPr id="18" name="Rectangle 17"/>
            <p:cNvSpPr/>
            <p:nvPr/>
          </p:nvSpPr>
          <p:spPr>
            <a:xfrm flipH="1">
              <a:off x="2991100" y="7139413"/>
              <a:ext cx="2398912" cy="769441"/>
            </a:xfrm>
            <a:prstGeom prst="rect">
              <a:avLst/>
            </a:prstGeom>
            <a:solidFill>
              <a:srgbClr val="FEF1E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Q5c </a:t>
              </a:r>
              <a:br>
                <a:rPr lang="en-US" sz="2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hint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endPara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4003711" y="7223706"/>
                  <a:ext cx="715581" cy="6132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  <a:sym typeface="Wingdings" panose="05000000000000000000" pitchFamily="2" charset="2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  <a:sym typeface="Wingdings" panose="05000000000000000000" pitchFamily="2" charset="2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𝜃</m:t>
                                </m:r>
                              </m:e>
                            </m:func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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3711" y="7223706"/>
                  <a:ext cx="715581" cy="61324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888714" y="7198561"/>
                  <a:ext cx="453970" cy="6229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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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8714" y="7198561"/>
                  <a:ext cx="453970" cy="62292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/>
            <p:cNvSpPr txBox="1"/>
            <p:nvPr/>
          </p:nvSpPr>
          <p:spPr>
            <a:xfrm>
              <a:off x="4625048" y="734149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213046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430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Strengthen</a:t>
            </a:r>
            <a:endParaRPr lang="en-GB" sz="40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1520" y="1236816"/>
            <a:ext cx="523642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857250" algn="l"/>
              </a:tabLst>
            </a:pPr>
            <a:r>
              <a:rPr lang="en-US" sz="2300" dirty="0"/>
              <a:t>Find the size of the acute angle 0 in each </a:t>
            </a:r>
            <a:r>
              <a:rPr lang="en-US" sz="2300" dirty="0" smtClean="0"/>
              <a:t>triangle. Give </a:t>
            </a:r>
            <a:r>
              <a:rPr lang="en-US" sz="2300" dirty="0"/>
              <a:t>your answers correct to 1 decimal place</a:t>
            </a:r>
            <a:r>
              <a:rPr lang="en-US" sz="2300" dirty="0" smtClean="0"/>
              <a:t>.</a:t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endParaRPr lang="en-US" sz="23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8"/>
              <a:tabLst>
                <a:tab pos="857250" algn="l"/>
              </a:tabLst>
            </a:pPr>
            <a:r>
              <a:rPr lang="en-US" sz="2300" dirty="0" smtClean="0"/>
              <a:t>Calculate </a:t>
            </a:r>
            <a:r>
              <a:rPr lang="en-US" sz="2300" dirty="0"/>
              <a:t>the value of </a:t>
            </a:r>
            <a:r>
              <a:rPr lang="en-US" sz="2300" i="1" dirty="0"/>
              <a:t>x</a:t>
            </a:r>
            <a:r>
              <a:rPr lang="en-US" sz="2300" dirty="0"/>
              <a:t> in each </a:t>
            </a:r>
            <a:r>
              <a:rPr lang="en-US" sz="2300" dirty="0" smtClean="0"/>
              <a:t>triangle. Give </a:t>
            </a:r>
            <a:r>
              <a:rPr lang="en-US" sz="2300" dirty="0"/>
              <a:t>your answers correct to 3 significant figures.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48" y="2417553"/>
            <a:ext cx="2648684" cy="11587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1339" y="2417553"/>
            <a:ext cx="2556765" cy="1158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834220"/>
            <a:ext cx="2195311" cy="17724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3754" y="4843265"/>
            <a:ext cx="2984350" cy="12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7005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430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Strengthen</a:t>
            </a:r>
            <a:endParaRPr lang="en-GB" sz="40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1520" y="1236816"/>
            <a:ext cx="5236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rgbClr val="C00000"/>
              </a:buClr>
              <a:buFont typeface="+mj-lt"/>
              <a:buAutoNum type="arabicPeriod" startAt="7"/>
              <a:tabLst>
                <a:tab pos="857250" algn="l"/>
              </a:tabLst>
            </a:pPr>
            <a:r>
              <a:rPr lang="en-US" sz="2400" dirty="0" smtClean="0">
                <a:solidFill>
                  <a:srgbClr val="C00000"/>
                </a:solidFill>
              </a:rPr>
              <a:t>a.</a:t>
            </a:r>
            <a:r>
              <a:rPr lang="en-US" sz="2400" dirty="0" smtClean="0"/>
              <a:t> 	Copy </a:t>
            </a:r>
            <a:r>
              <a:rPr lang="en-US" sz="2400" dirty="0"/>
              <a:t>the triangle. Label the </a:t>
            </a:r>
            <a:r>
              <a:rPr lang="en-US" sz="2400" i="1" dirty="0" smtClean="0"/>
              <a:t>x</a:t>
            </a:r>
            <a:r>
              <a:rPr lang="en-US" sz="2400" dirty="0" smtClean="0"/>
              <a:t> 	side </a:t>
            </a:r>
            <a:r>
              <a:rPr lang="en-US" sz="2400" dirty="0"/>
              <a:t>a</a:t>
            </a:r>
            <a:r>
              <a:rPr lang="en-US" sz="2400" dirty="0" smtClean="0"/>
              <a:t>, and </a:t>
            </a:r>
            <a:r>
              <a:rPr lang="en-US" sz="2400" dirty="0"/>
              <a:t>the others b and c. </a:t>
            </a:r>
            <a:r>
              <a:rPr lang="en-US" sz="2400" dirty="0" smtClean="0"/>
              <a:t>	Label </a:t>
            </a:r>
            <a:r>
              <a:rPr lang="en-US" sz="2400" dirty="0"/>
              <a:t>the </a:t>
            </a:r>
            <a:r>
              <a:rPr lang="en-US" sz="2400" dirty="0" smtClean="0"/>
              <a:t>vertices </a:t>
            </a:r>
            <a:r>
              <a:rPr lang="en-US" sz="2400" dirty="0"/>
              <a:t>A, B and </a:t>
            </a:r>
            <a:r>
              <a:rPr lang="en-US" sz="2400" dirty="0" smtClean="0"/>
              <a:t>C.</a:t>
            </a:r>
          </a:p>
          <a:p>
            <a:pPr marL="857250" lvl="1" indent="-457200">
              <a:buClr>
                <a:srgbClr val="C00000"/>
              </a:buClr>
              <a:buFont typeface="+mj-lt"/>
              <a:buAutoNum type="alphaLcPeriod" startAt="2"/>
            </a:pPr>
            <a:r>
              <a:rPr lang="en-US" sz="2400" dirty="0"/>
              <a:t>Substitute the values from the triangle into the cosine rule: </a:t>
            </a:r>
            <a:r>
              <a:rPr lang="en-US" sz="2400" i="1" dirty="0"/>
              <a:t>a</a:t>
            </a:r>
            <a:r>
              <a:rPr lang="en-US" sz="2400" baseline="30000" dirty="0"/>
              <a:t>2</a:t>
            </a:r>
            <a:r>
              <a:rPr lang="en-US" sz="2400" dirty="0"/>
              <a:t> = </a:t>
            </a:r>
            <a:r>
              <a:rPr lang="en-US" sz="2400" i="1" dirty="0" smtClean="0"/>
              <a:t>b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/>
              <a:t>+ </a:t>
            </a:r>
            <a:r>
              <a:rPr lang="en-US" sz="2400" i="1" dirty="0"/>
              <a:t>c</a:t>
            </a:r>
            <a:r>
              <a:rPr lang="en-US" sz="2400" baseline="30000" dirty="0"/>
              <a:t>2</a:t>
            </a:r>
            <a:r>
              <a:rPr lang="en-US" sz="2400" dirty="0"/>
              <a:t> </a:t>
            </a:r>
            <a:r>
              <a:rPr lang="en-US" sz="2400" dirty="0" smtClean="0"/>
              <a:t>– 2</a:t>
            </a:r>
            <a:r>
              <a:rPr lang="en-US" sz="2400" i="1" dirty="0" smtClean="0"/>
              <a:t>bc</a:t>
            </a:r>
            <a:r>
              <a:rPr lang="en-US" sz="2400" dirty="0" smtClean="0"/>
              <a:t>cos </a:t>
            </a:r>
            <a:r>
              <a:rPr lang="en-US" sz="2400" dirty="0"/>
              <a:t>A</a:t>
            </a:r>
          </a:p>
          <a:p>
            <a:pPr marL="857250" lvl="1" indent="-457200">
              <a:buClr>
                <a:srgbClr val="C00000"/>
              </a:buClr>
              <a:buFont typeface="+mj-lt"/>
              <a:buAutoNum type="alphaLcPeriod" startAt="2"/>
            </a:pPr>
            <a:r>
              <a:rPr lang="en-US" sz="2400" dirty="0" smtClean="0"/>
              <a:t>Solve </a:t>
            </a:r>
            <a:r>
              <a:rPr lang="en-US" sz="2400" dirty="0"/>
              <a:t>the equation to find x, correct to 3 significant figures.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117" y="4293096"/>
            <a:ext cx="4559231" cy="227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518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430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Strengthen</a:t>
            </a:r>
            <a:endParaRPr lang="en-GB" sz="40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51520" y="1236816"/>
                <a:ext cx="5236424" cy="357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9"/>
                  <a:tabLst>
                    <a:tab pos="857250" algn="l"/>
                  </a:tabLst>
                </a:pPr>
                <a:r>
                  <a:rPr lang="en-US" sz="2400" dirty="0" smtClean="0">
                    <a:solidFill>
                      <a:srgbClr val="C00000"/>
                    </a:solidFill>
                  </a:rPr>
                  <a:t>a.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	Copy the triangle. Label the </a:t>
                </a:r>
                <a:r>
                  <a:rPr lang="en-US" sz="2400" dirty="0" smtClean="0"/>
                  <a:t>	vertex </a:t>
                </a:r>
                <a:r>
                  <a:rPr lang="en-US" sz="2400" dirty="0"/>
                  <a:t>and angle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400" dirty="0" smtClean="0"/>
                  <a:t>,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A. </a:t>
                </a:r>
                <a:br>
                  <a:rPr lang="en-US" sz="2400" dirty="0" smtClean="0"/>
                </a:br>
                <a:r>
                  <a:rPr lang="en-US" sz="2400" dirty="0" smtClean="0"/>
                  <a:t>	Label </a:t>
                </a:r>
                <a:r>
                  <a:rPr lang="en-US" sz="2400" dirty="0"/>
                  <a:t>the other vertices and </a:t>
                </a:r>
                <a:r>
                  <a:rPr lang="en-US" sz="2400" dirty="0" smtClean="0"/>
                  <a:t>	the </a:t>
                </a:r>
                <a:r>
                  <a:rPr lang="en-US" sz="2400" dirty="0"/>
                  <a:t>other sides.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857250" algn="l"/>
                  </a:tabLst>
                </a:pPr>
                <a:r>
                  <a:rPr lang="en-US" sz="2400" dirty="0"/>
                  <a:t>Substitute the values from the triangle into the cosine rule: </a:t>
                </a:r>
                <a:r>
                  <a:rPr lang="en-US" sz="2400" dirty="0" smtClean="0">
                    <a:latin typeface="Comic Sans MS" panose="030F0702030302020204" pitchFamily="66" charset="0"/>
                  </a:rPr>
                  <a:t>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os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400" dirty="0">
                    <a:latin typeface="Comic Sans MS" panose="030F0702030302020204" pitchFamily="66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400" b="0" i="1" baseline="3000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𝑏𝑐</m:t>
                        </m:r>
                      </m:den>
                    </m:f>
                  </m:oMath>
                </a14:m>
                <a:endParaRPr lang="en-US" sz="2400" dirty="0" smtClean="0"/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857250" algn="l"/>
                  </a:tabLst>
                </a:pPr>
                <a:r>
                  <a:rPr lang="en-US" sz="2400" dirty="0" smtClean="0"/>
                  <a:t>Calculate </a:t>
                </a:r>
                <a:r>
                  <a:rPr lang="en-US" sz="2400" dirty="0"/>
                  <a:t>the value of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400" dirty="0"/>
                  <a:t> correct to 1 decimal place.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36816"/>
                <a:ext cx="5236424" cy="3579441"/>
              </a:xfrm>
              <a:prstGeom prst="rect">
                <a:avLst/>
              </a:prstGeom>
              <a:blipFill rotWithShape="0">
                <a:blip r:embed="rId4"/>
                <a:stretch>
                  <a:fillRect l="-1513" t="-1193" r="-1397" b="-3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2684" y="4838538"/>
            <a:ext cx="2814096" cy="17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096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430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Strengthen</a:t>
            </a:r>
            <a:endParaRPr lang="en-GB" sz="40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51520" y="1236816"/>
                <a:ext cx="5236424" cy="4893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buClr>
                    <a:srgbClr val="C00000"/>
                  </a:buClr>
                  <a:buFont typeface="+mj-lt"/>
                  <a:buAutoNum type="arabicPeriod" startAt="10"/>
                  <a:tabLst>
                    <a:tab pos="857250" algn="l"/>
                  </a:tabLst>
                </a:pPr>
                <a:r>
                  <a:rPr lang="en-US" sz="2400" dirty="0"/>
                  <a:t>Calculate the size of angle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400" dirty="0"/>
                  <a:t> in each triangle. Give your answers correct to 1 decimal place</a:t>
                </a:r>
                <a:r>
                  <a:rPr lang="en-US" sz="2400" dirty="0" smtClean="0"/>
                  <a:t>.</a:t>
                </a:r>
                <a:br>
                  <a:rPr lang="en-US" sz="2400" dirty="0" smtClean="0"/>
                </a:br>
                <a:r>
                  <a:rPr lang="en-US" sz="2400" dirty="0" smtClean="0"/>
                  <a:t/>
                </a:r>
                <a:br>
                  <a:rPr lang="en-US" sz="2400" dirty="0" smtClean="0"/>
                </a:br>
                <a:r>
                  <a:rPr lang="en-US" sz="2400" dirty="0" smtClean="0"/>
                  <a:t/>
                </a:r>
                <a:br>
                  <a:rPr lang="en-US" sz="2400" dirty="0" smtClean="0"/>
                </a:br>
                <a:r>
                  <a:rPr lang="en-US" sz="2400" dirty="0" smtClean="0"/>
                  <a:t/>
                </a:r>
                <a:br>
                  <a:rPr lang="en-US" sz="2400" dirty="0" smtClean="0"/>
                </a:br>
                <a:r>
                  <a:rPr lang="en-US" sz="2400" dirty="0" smtClean="0"/>
                  <a:t/>
                </a:r>
                <a:br>
                  <a:rPr lang="en-US" sz="2400" dirty="0" smtClean="0"/>
                </a:br>
                <a:endParaRPr lang="en-US" sz="2400" dirty="0" smtClean="0"/>
              </a:p>
              <a:p>
                <a:pPr marL="571500" indent="-571500">
                  <a:buClr>
                    <a:srgbClr val="C00000"/>
                  </a:buClr>
                  <a:buFont typeface="+mj-lt"/>
                  <a:buAutoNum type="arabicPeriod" startAt="12"/>
                  <a:tabLst>
                    <a:tab pos="857250" algn="l"/>
                  </a:tabLst>
                </a:pPr>
                <a:r>
                  <a:rPr lang="en-US" sz="2400" dirty="0"/>
                  <a:t>All the measures in this equation are given to 2 significant figures. </a:t>
                </a:r>
                <a:r>
                  <a:rPr lang="en-US" sz="2400" i="1" dirty="0" smtClean="0"/>
                  <a:t>x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= </a:t>
                </a:r>
                <a:r>
                  <a:rPr lang="en-US" sz="2400" dirty="0" smtClean="0"/>
                  <a:t>14tan36°</a:t>
                </a:r>
                <a:br>
                  <a:rPr lang="en-US" sz="2400" dirty="0" smtClean="0"/>
                </a:br>
                <a:r>
                  <a:rPr lang="en-US" sz="2400" dirty="0" smtClean="0"/>
                  <a:t>Find </a:t>
                </a:r>
                <a:r>
                  <a:rPr lang="en-US" sz="2400" dirty="0"/>
                  <a:t>the upper and lower bounds for the value of*.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36816"/>
                <a:ext cx="5236424" cy="4893647"/>
              </a:xfrm>
              <a:prstGeom prst="rect">
                <a:avLst/>
              </a:prstGeom>
              <a:blipFill rotWithShape="0">
                <a:blip r:embed="rId4"/>
                <a:stretch>
                  <a:fillRect l="-1513" t="-872" r="-3143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2420888"/>
            <a:ext cx="2308634" cy="1569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808" y="2420888"/>
            <a:ext cx="2543724" cy="15698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223753" y="6124073"/>
            <a:ext cx="5204539" cy="40011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Q12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Use the same method as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Q11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4368245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9409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13.1 – Accuracy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9" y="1196752"/>
                <a:ext cx="5256585" cy="4065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2"/>
                  <a:tabLst>
                    <a:tab pos="969963" algn="l"/>
                    <a:tab pos="1993900" algn="l"/>
                    <a:tab pos="2743200" algn="l"/>
                  </a:tabLst>
                </a:pPr>
                <a:r>
                  <a:rPr lang="en-US" sz="2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= 1.2 to 1 </a:t>
                </a:r>
                <a:r>
                  <a:rPr lang="en-US" sz="2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d.p.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z 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= 0.4 to 1 </a:t>
                </a:r>
                <a:r>
                  <a:rPr lang="en-US" sz="2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d.p.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z</m:t>
                        </m:r>
                      </m:den>
                    </m:f>
                  </m:oMath>
                </a14:m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4863" lvl="1" indent="-403225">
                  <a:buClr>
                    <a:srgbClr val="C00000"/>
                  </a:buClr>
                  <a:buFont typeface="+mj-lt"/>
                  <a:buAutoNum type="alphaLcPeriod"/>
                  <a:tabLst>
                    <a:tab pos="1993900" algn="l"/>
                    <a:tab pos="2743200" algn="l"/>
                  </a:tabLst>
                </a:pP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Find 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upper bound and the lower bound of </a:t>
                </a:r>
                <a:r>
                  <a:rPr lang="en-US" sz="25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25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4863" lvl="1" indent="-403225">
                  <a:buClr>
                    <a:srgbClr val="C00000"/>
                  </a:buClr>
                  <a:buFont typeface="+mj-lt"/>
                  <a:buAutoNum type="alphaLcPeriod"/>
                  <a:tabLst>
                    <a:tab pos="1993900" algn="l"/>
                    <a:tab pos="2743200" algn="l"/>
                  </a:tabLst>
                </a:pP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Find 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upper bound and the lower bound of </a:t>
                </a:r>
                <a:r>
                  <a:rPr lang="en-US" sz="25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25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4863" lvl="1" indent="-403225">
                  <a:buClr>
                    <a:srgbClr val="C00000"/>
                  </a:buClr>
                  <a:buFont typeface="+mj-lt"/>
                  <a:buAutoNum type="alphaLcPeriod"/>
                  <a:tabLst>
                    <a:tab pos="1993900" algn="l"/>
                    <a:tab pos="2743200" algn="l"/>
                  </a:tabLst>
                </a:pP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Work 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out the value of the upper bound 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of </a:t>
                </a:r>
                <a:r>
                  <a:rPr lang="en-US" sz="2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marL="804863" lvl="1" indent="-403225">
                  <a:buClr>
                    <a:srgbClr val="C00000"/>
                  </a:buClr>
                  <a:buFont typeface="+mj-lt"/>
                  <a:buAutoNum type="alphaLcPeriod"/>
                  <a:tabLst>
                    <a:tab pos="1993900" algn="l"/>
                    <a:tab pos="2743200" algn="l"/>
                  </a:tabLst>
                </a:pP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Work 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out the value of the lower bound of </a:t>
                </a:r>
                <a:r>
                  <a:rPr lang="en-US" sz="2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pl-PL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5256585" cy="4065152"/>
              </a:xfrm>
              <a:prstGeom prst="rect">
                <a:avLst/>
              </a:prstGeom>
              <a:blipFill rotWithShape="0">
                <a:blip r:embed="rId4"/>
                <a:stretch>
                  <a:fillRect l="-1622" t="-1049" r="-1622" b="-2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 flipH="1">
                <a:off x="223753" y="5229200"/>
                <a:ext cx="5204539" cy="1320939"/>
              </a:xfrm>
              <a:prstGeom prst="rect">
                <a:avLst/>
              </a:prstGeom>
              <a:solidFill>
                <a:srgbClr val="FAFAB4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Q2c </a:t>
                </a:r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hint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Check all possible calculations to make sure you have the highest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possible 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value 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z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23753" y="5229200"/>
                <a:ext cx="5204539" cy="132093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1782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430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Strengthen</a:t>
            </a:r>
            <a:endParaRPr lang="en-GB" sz="40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51520" y="1236816"/>
                <a:ext cx="5236424" cy="43502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buClr>
                    <a:srgbClr val="C00000"/>
                  </a:buClr>
                  <a:buFont typeface="+mj-lt"/>
                  <a:buAutoNum type="arabicPeriod" startAt="11"/>
                  <a:tabLst>
                    <a:tab pos="857250" algn="l"/>
                  </a:tabLst>
                </a:pPr>
                <a:r>
                  <a:rPr lang="en-US" sz="2140" dirty="0" smtClean="0"/>
                  <a:t>All the measures in this equation are given to 2 significant figures. </a:t>
                </a:r>
                <a:br>
                  <a:rPr lang="en-US" sz="2140" dirty="0" smtClean="0"/>
                </a:br>
                <a:r>
                  <a:rPr lang="en-US" sz="2140" dirty="0" smtClean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4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4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5.7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14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a:rPr lang="en-US" sz="214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230</m:t>
                        </m:r>
                      </m:den>
                    </m:f>
                  </m:oMath>
                </a14:m>
                <a:endParaRPr lang="en-US" sz="2140" dirty="0"/>
              </a:p>
              <a:p>
                <a:pPr marL="857250" lvl="1" indent="-342900">
                  <a:buClr>
                    <a:srgbClr val="C00000"/>
                  </a:buClr>
                  <a:buFont typeface="+mj-lt"/>
                  <a:buAutoNum type="alphaLcPeriod"/>
                </a:pPr>
                <a:r>
                  <a:rPr lang="en-US" sz="2140" dirty="0" smtClean="0"/>
                  <a:t>Copy </a:t>
                </a:r>
                <a:r>
                  <a:rPr lang="en-US" sz="2140" dirty="0"/>
                  <a:t>and complete the table for the upper and lower bounds</a:t>
                </a:r>
                <a:r>
                  <a:rPr lang="en-US" sz="2140" dirty="0" smtClean="0"/>
                  <a:t>.</a:t>
                </a:r>
                <a:br>
                  <a:rPr lang="en-US" sz="2140" dirty="0" smtClean="0"/>
                </a:br>
                <a:r>
                  <a:rPr lang="en-US" sz="2140" dirty="0" smtClean="0"/>
                  <a:t/>
                </a:r>
                <a:br>
                  <a:rPr lang="en-US" sz="2140" dirty="0" smtClean="0"/>
                </a:br>
                <a:r>
                  <a:rPr lang="en-US" sz="3200" dirty="0" smtClean="0"/>
                  <a:t/>
                </a:r>
                <a:br>
                  <a:rPr lang="en-US" sz="3200" dirty="0" smtClean="0"/>
                </a:br>
                <a:endParaRPr lang="en-US" sz="2140" dirty="0" smtClean="0"/>
              </a:p>
              <a:p>
                <a:pPr marL="857250" lvl="1" indent="-342900">
                  <a:buClr>
                    <a:srgbClr val="C00000"/>
                  </a:buClr>
                  <a:buFont typeface="+mj-lt"/>
                  <a:buAutoNum type="alphaLcPeriod"/>
                </a:pPr>
                <a:r>
                  <a:rPr lang="en-US" sz="2140" dirty="0"/>
                  <a:t>Find sin(upper bound for 23) and sin(lower bound for 23). </a:t>
                </a:r>
                <a:endParaRPr lang="en-US" sz="2140" dirty="0" smtClean="0"/>
              </a:p>
              <a:p>
                <a:pPr marL="857250" lvl="1" indent="-342900">
                  <a:buClr>
                    <a:srgbClr val="C00000"/>
                  </a:buClr>
                  <a:buFont typeface="+mj-lt"/>
                  <a:buAutoNum type="alphaLcPeriod"/>
                </a:pPr>
                <a:r>
                  <a:rPr lang="en-US" sz="2140" dirty="0" smtClean="0"/>
                  <a:t>Which </a:t>
                </a:r>
                <a:r>
                  <a:rPr lang="en-US" sz="2140" dirty="0"/>
                  <a:t>upper and lower bound values give </a:t>
                </a:r>
                <a:r>
                  <a:rPr lang="en-US" sz="2140" dirty="0" smtClean="0"/>
                  <a:t>the </a:t>
                </a:r>
                <a:r>
                  <a:rPr lang="en-US" sz="2140" dirty="0"/>
                  <a:t>upper bound for </a:t>
                </a:r>
                <a:r>
                  <a:rPr lang="en-US" sz="2140" dirty="0" smtClean="0"/>
                  <a:t>x?</a:t>
                </a:r>
                <a:endParaRPr lang="en-US" sz="214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36816"/>
                <a:ext cx="5236424" cy="4350230"/>
              </a:xfrm>
              <a:prstGeom prst="rect">
                <a:avLst/>
              </a:prstGeom>
              <a:blipFill rotWithShape="0">
                <a:blip r:embed="rId4"/>
                <a:stretch>
                  <a:fillRect l="-1281" t="-980" r="-1397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 flipH="1">
            <a:off x="223753" y="5581689"/>
            <a:ext cx="5204539" cy="101566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Q11c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Which values-one from each row of the table - give the smallest possible value of 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58712"/>
              </p:ext>
            </p:extLst>
          </p:nvPr>
        </p:nvGraphicFramePr>
        <p:xfrm>
          <a:off x="251521" y="3068960"/>
          <a:ext cx="5173345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2440"/>
                <a:gridCol w="2225040"/>
                <a:gridCol w="2475865"/>
              </a:tblGrid>
              <a:tr h="313628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Upper bound value</a:t>
                      </a:r>
                      <a:endParaRPr lang="en-US" sz="18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bound value</a:t>
                      </a:r>
                      <a:endParaRPr lang="en-US" sz="1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</a:tr>
              <a:tr h="31362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362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6688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431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Strengthen</a:t>
            </a:r>
            <a:endParaRPr lang="en-GB" sz="40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1520" y="1236816"/>
            <a:ext cx="5236424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857250" algn="l"/>
              </a:tabLst>
            </a:pPr>
            <a:r>
              <a:rPr lang="en-US" sz="2140" b="1" dirty="0">
                <a:solidFill>
                  <a:srgbClr val="0070C0"/>
                </a:solidFill>
              </a:rPr>
              <a:t>Trigonometric graphs</a:t>
            </a:r>
          </a:p>
          <a:p>
            <a:pPr marL="400050" indent="-400050">
              <a:buClr>
                <a:srgbClr val="C00000"/>
              </a:buClr>
              <a:buFont typeface="+mj-lt"/>
              <a:buAutoNum type="arabicPeriod"/>
              <a:tabLst>
                <a:tab pos="800100" algn="l"/>
              </a:tabLst>
            </a:pPr>
            <a:r>
              <a:rPr lang="en-US" sz="2140" dirty="0" smtClean="0">
                <a:solidFill>
                  <a:srgbClr val="C00000"/>
                </a:solidFill>
              </a:rPr>
              <a:t>a.</a:t>
            </a:r>
            <a:r>
              <a:rPr lang="en-US" sz="2140" dirty="0" smtClean="0"/>
              <a:t> 	Copy and complete the table for </a:t>
            </a:r>
            <a:br>
              <a:rPr lang="en-US" sz="2140" dirty="0" smtClean="0"/>
            </a:br>
            <a:r>
              <a:rPr lang="en-US" sz="2140" dirty="0" smtClean="0"/>
              <a:t>	y = sin </a:t>
            </a:r>
            <a:r>
              <a:rPr lang="en-US" sz="2140" i="1" dirty="0" smtClean="0"/>
              <a:t>x</a:t>
            </a:r>
            <a:r>
              <a:rPr lang="en-US" sz="2140" dirty="0" smtClean="0"/>
              <a:t>.</a:t>
            </a:r>
            <a:br>
              <a:rPr lang="en-US" sz="2140" dirty="0" smtClean="0"/>
            </a:br>
            <a:r>
              <a:rPr lang="en-US" sz="2140" dirty="0" smtClean="0"/>
              <a:t/>
            </a:r>
            <a:br>
              <a:rPr lang="en-US" sz="2140" dirty="0" smtClean="0"/>
            </a:br>
            <a:r>
              <a:rPr lang="en-US" sz="2140" dirty="0" smtClean="0"/>
              <a:t/>
            </a:r>
            <a:br>
              <a:rPr lang="en-US" sz="2140" dirty="0" smtClean="0"/>
            </a:br>
            <a:endParaRPr lang="en-US" sz="2140" dirty="0" smtClean="0"/>
          </a:p>
          <a:p>
            <a:pPr marL="800100" lvl="1" indent="-457200">
              <a:buClr>
                <a:srgbClr val="C00000"/>
              </a:buClr>
              <a:buFont typeface="+mj-lt"/>
              <a:buAutoNum type="alphaLcPeriod" startAt="2"/>
            </a:pPr>
            <a:r>
              <a:rPr lang="en-US" sz="2140" dirty="0" smtClean="0"/>
              <a:t>Draw the graph of </a:t>
            </a:r>
            <a:r>
              <a:rPr lang="en-US" sz="2140" i="1" dirty="0" smtClean="0"/>
              <a:t>y</a:t>
            </a:r>
            <a:r>
              <a:rPr lang="en-US" sz="2140" dirty="0" smtClean="0"/>
              <a:t> = sin </a:t>
            </a:r>
            <a:r>
              <a:rPr lang="en-US" sz="2140" i="1" dirty="0" smtClean="0"/>
              <a:t>x</a:t>
            </a:r>
            <a:r>
              <a:rPr lang="en-US" sz="2140" dirty="0" smtClean="0"/>
              <a:t> for 0°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140" dirty="0" smtClean="0"/>
              <a:t> </a:t>
            </a:r>
            <a:r>
              <a:rPr lang="en-US" sz="2140" i="1" dirty="0" smtClean="0"/>
              <a:t>x</a:t>
            </a:r>
            <a:r>
              <a:rPr lang="en-US" sz="2140" dirty="0" smtClean="0"/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140" dirty="0" smtClean="0"/>
              <a:t> 180</a:t>
            </a:r>
            <a:r>
              <a:rPr lang="en-US" sz="2140" baseline="30000" dirty="0" smtClean="0"/>
              <a:t>0</a:t>
            </a:r>
          </a:p>
          <a:p>
            <a:pPr marL="342900" lvl="1">
              <a:buClr>
                <a:srgbClr val="C00000"/>
              </a:buClr>
            </a:pPr>
            <a:r>
              <a:rPr lang="en-US" sz="2140" dirty="0" smtClean="0"/>
              <a:t>The sine graph is symmetrical about the line x = 90°. </a:t>
            </a:r>
          </a:p>
          <a:p>
            <a:pPr marL="800100" lvl="1" indent="-457200">
              <a:buClr>
                <a:srgbClr val="C00000"/>
              </a:buClr>
              <a:buFont typeface="+mj-lt"/>
              <a:buAutoNum type="alphaLcPeriod" startAt="3"/>
            </a:pPr>
            <a:r>
              <a:rPr lang="en-US" sz="2140" dirty="0" smtClean="0"/>
              <a:t>Sketch the graph of y = sin </a:t>
            </a:r>
            <a:r>
              <a:rPr lang="en-US" sz="2140" i="1" dirty="0" smtClean="0"/>
              <a:t>x</a:t>
            </a:r>
            <a:r>
              <a:rPr lang="en-US" sz="2140" dirty="0" smtClean="0"/>
              <a:t> for </a:t>
            </a:r>
            <a:br>
              <a:rPr lang="en-US" sz="2140" dirty="0" smtClean="0"/>
            </a:br>
            <a:r>
              <a:rPr lang="en-US" sz="2140" dirty="0" smtClean="0"/>
              <a:t>0°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140" i="1" dirty="0" smtClean="0"/>
              <a:t>x</a:t>
            </a:r>
            <a:r>
              <a:rPr lang="en-US" sz="2140" dirty="0" smtClean="0"/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140" dirty="0" smtClean="0"/>
              <a:t> 180</a:t>
            </a:r>
            <a:r>
              <a:rPr lang="en-US" sz="2140" baseline="30000" dirty="0" smtClean="0"/>
              <a:t>0</a:t>
            </a:r>
            <a:r>
              <a:rPr lang="en-US" sz="2140" dirty="0" smtClean="0"/>
              <a:t>.</a:t>
            </a:r>
          </a:p>
          <a:p>
            <a:pPr marL="342900" lvl="1">
              <a:buClr>
                <a:srgbClr val="C00000"/>
              </a:buClr>
            </a:pPr>
            <a:r>
              <a:rPr lang="en-US" sz="2140" dirty="0" smtClean="0"/>
              <a:t>The graph of y = sin </a:t>
            </a:r>
            <a:r>
              <a:rPr lang="en-US" sz="2140" i="1" dirty="0" smtClean="0"/>
              <a:t>x</a:t>
            </a:r>
            <a:r>
              <a:rPr lang="en-US" sz="2140" dirty="0" smtClean="0"/>
              <a:t> has rotational symmetry about the point (180°, 0). </a:t>
            </a:r>
          </a:p>
          <a:p>
            <a:pPr marL="800100" lvl="1" indent="-457200">
              <a:buClr>
                <a:srgbClr val="C00000"/>
              </a:buClr>
              <a:buFont typeface="+mj-lt"/>
              <a:buAutoNum type="alphaLcPeriod" startAt="4"/>
            </a:pPr>
            <a:r>
              <a:rPr lang="en-US" sz="2140" dirty="0" smtClean="0"/>
              <a:t>Extend your sketch from part </a:t>
            </a:r>
            <a:r>
              <a:rPr lang="en-US" sz="2140" b="1" dirty="0" smtClean="0"/>
              <a:t>c</a:t>
            </a:r>
            <a:r>
              <a:rPr lang="en-US" sz="2140" dirty="0" smtClean="0"/>
              <a:t> to cover the interval 0°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140" i="1" dirty="0" smtClean="0"/>
              <a:t>x</a:t>
            </a:r>
            <a:r>
              <a:rPr lang="en-US" sz="2140" dirty="0" smtClean="0"/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140" dirty="0" smtClean="0"/>
              <a:t> 360</a:t>
            </a:r>
            <a:r>
              <a:rPr lang="en-US" sz="2140" baseline="30000" dirty="0" smtClean="0"/>
              <a:t>0</a:t>
            </a:r>
            <a:r>
              <a:rPr lang="en-US" sz="2140" dirty="0" smtClean="0"/>
              <a:t>.</a:t>
            </a:r>
            <a:endParaRPr lang="en-US" sz="214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200828"/>
              </p:ext>
            </p:extLst>
          </p:nvPr>
        </p:nvGraphicFramePr>
        <p:xfrm>
          <a:off x="251520" y="2340104"/>
          <a:ext cx="5236426" cy="8728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291"/>
                <a:gridCol w="372915"/>
                <a:gridCol w="473580"/>
                <a:gridCol w="473580"/>
                <a:gridCol w="473580"/>
                <a:gridCol w="473580"/>
                <a:gridCol w="473580"/>
                <a:gridCol w="473580"/>
                <a:gridCol w="473580"/>
                <a:gridCol w="473580"/>
                <a:gridCol w="473580"/>
              </a:tblGrid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US" sz="1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lang="en-US" sz="1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lang="en-US" sz="1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en-US" sz="1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en-US" sz="1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r>
                        <a:rPr lang="en-US" sz="1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r>
                        <a:rPr lang="en-US" sz="1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r>
                        <a:rPr lang="en-US" sz="1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81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 </a:t>
                      </a:r>
                      <a:r>
                        <a:rPr lang="en-US" sz="14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4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036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431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Strengthen</a:t>
            </a:r>
            <a:endParaRPr lang="en-GB" sz="40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1520" y="1236816"/>
            <a:ext cx="5236424" cy="553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857250" algn="l"/>
              </a:tabLst>
            </a:pPr>
            <a:r>
              <a:rPr lang="en-US" sz="1860" b="1" dirty="0">
                <a:solidFill>
                  <a:srgbClr val="0070C0"/>
                </a:solidFill>
              </a:rPr>
              <a:t>Trigonometric graphs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2"/>
              <a:tabLst>
                <a:tab pos="800100" algn="l"/>
              </a:tabLst>
            </a:pPr>
            <a:r>
              <a:rPr lang="en-US" sz="1860" dirty="0" smtClean="0">
                <a:solidFill>
                  <a:srgbClr val="C00000"/>
                </a:solidFill>
              </a:rPr>
              <a:t>a.</a:t>
            </a:r>
            <a:r>
              <a:rPr lang="en-US" sz="1860" dirty="0" smtClean="0"/>
              <a:t> </a:t>
            </a:r>
            <a:r>
              <a:rPr lang="en-US" sz="1860" dirty="0"/>
              <a:t>	</a:t>
            </a:r>
            <a:r>
              <a:rPr lang="en-US" sz="1860" dirty="0" smtClean="0"/>
              <a:t>Copy </a:t>
            </a:r>
            <a:r>
              <a:rPr lang="en-US" sz="1860" dirty="0"/>
              <a:t>and complete the table for y = </a:t>
            </a:r>
            <a:r>
              <a:rPr lang="en-US" sz="1860" dirty="0" err="1" smtClean="0"/>
              <a:t>tanx</a:t>
            </a:r>
            <a:r>
              <a:rPr lang="en-US" sz="1860" dirty="0" smtClean="0"/>
              <a:t/>
            </a:r>
            <a:br>
              <a:rPr lang="en-US" sz="1860" dirty="0" smtClean="0"/>
            </a:br>
            <a:r>
              <a:rPr lang="en-US" sz="1860" dirty="0" smtClean="0"/>
              <a:t/>
            </a:r>
            <a:br>
              <a:rPr lang="en-US" sz="186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860" dirty="0" smtClean="0"/>
              <a:t/>
            </a:r>
            <a:br>
              <a:rPr lang="en-US" sz="1860" dirty="0" smtClean="0"/>
            </a:br>
            <a:endParaRPr lang="en-US" sz="186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800100" algn="l"/>
              </a:tabLst>
            </a:pPr>
            <a:r>
              <a:rPr lang="en-US" sz="1860" dirty="0"/>
              <a:t>Draw the graph of y = tan </a:t>
            </a:r>
            <a:r>
              <a:rPr lang="en-US" sz="1860" i="1" dirty="0" smtClean="0"/>
              <a:t>x</a:t>
            </a:r>
            <a:r>
              <a:rPr lang="en-US" sz="1860" dirty="0" smtClean="0"/>
              <a:t> </a:t>
            </a:r>
            <a:r>
              <a:rPr lang="en-US" sz="1860" dirty="0"/>
              <a:t>for 0° </a:t>
            </a:r>
            <a:r>
              <a:rPr lang="en-US" sz="1860" dirty="0" smtClean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18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860" dirty="0" smtClean="0">
                <a:latin typeface="Arial" panose="020B0604020202020204" pitchFamily="34" charset="0"/>
                <a:cs typeface="Arial" panose="020B0604020202020204" pitchFamily="34" charset="0"/>
              </a:rPr>
              <a:t> ≤</a:t>
            </a:r>
            <a:r>
              <a:rPr lang="en-US" sz="1860" dirty="0" smtClean="0"/>
              <a:t> </a:t>
            </a:r>
            <a:r>
              <a:rPr lang="en-US" sz="1860" dirty="0"/>
              <a:t>80°.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800100" algn="l"/>
              </a:tabLst>
            </a:pPr>
            <a:r>
              <a:rPr lang="en-US" sz="1860" dirty="0" smtClean="0"/>
              <a:t>What </a:t>
            </a:r>
            <a:r>
              <a:rPr lang="en-US" sz="1860" dirty="0"/>
              <a:t>happens to the value of </a:t>
            </a:r>
            <a:r>
              <a:rPr lang="en-US" sz="1860" dirty="0" smtClean="0"/>
              <a:t>tan </a:t>
            </a:r>
            <a:r>
              <a:rPr lang="en-US" sz="1860" i="1" dirty="0" smtClean="0"/>
              <a:t>x</a:t>
            </a:r>
            <a:r>
              <a:rPr lang="en-US" sz="1860" dirty="0" smtClean="0"/>
              <a:t> </a:t>
            </a:r>
            <a:r>
              <a:rPr lang="en-US" sz="1860" dirty="0"/>
              <a:t>as </a:t>
            </a:r>
            <a:r>
              <a:rPr lang="en-US" sz="1860" i="1" dirty="0" smtClean="0"/>
              <a:t>x</a:t>
            </a:r>
            <a:r>
              <a:rPr lang="en-US" sz="1860" dirty="0" smtClean="0"/>
              <a:t> </a:t>
            </a:r>
            <a:r>
              <a:rPr lang="en-US" sz="1860" dirty="0"/>
              <a:t>increases from 80° towards 90°? </a:t>
            </a:r>
            <a:endParaRPr lang="en-US" sz="186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800100" algn="l"/>
              </a:tabLst>
            </a:pPr>
            <a:r>
              <a:rPr lang="en-US" sz="1860" dirty="0" smtClean="0"/>
              <a:t>Sketch </a:t>
            </a:r>
            <a:r>
              <a:rPr lang="en-US" sz="1860" dirty="0"/>
              <a:t>the graph of y = </a:t>
            </a:r>
            <a:r>
              <a:rPr lang="en-US" sz="1860" dirty="0" smtClean="0"/>
              <a:t>tan </a:t>
            </a:r>
            <a:r>
              <a:rPr lang="en-US" sz="1860" i="1" dirty="0" smtClean="0"/>
              <a:t>x</a:t>
            </a:r>
            <a:r>
              <a:rPr lang="en-US" sz="1860" dirty="0" smtClean="0"/>
              <a:t> </a:t>
            </a:r>
            <a:r>
              <a:rPr lang="en-US" sz="1860" dirty="0"/>
              <a:t>for 0° </a:t>
            </a:r>
            <a:r>
              <a:rPr lang="en-US" sz="1860" dirty="0" smtClean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18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0" dirty="0" smtClean="0">
                <a:latin typeface="Arial" panose="020B0604020202020204" pitchFamily="34" charset="0"/>
                <a:cs typeface="Arial" panose="020B0604020202020204" pitchFamily="34" charset="0"/>
              </a:rPr>
              <a:t>x ≤</a:t>
            </a:r>
            <a:r>
              <a:rPr lang="en-US" sz="1860" dirty="0" smtClean="0"/>
              <a:t> </a:t>
            </a:r>
            <a:r>
              <a:rPr lang="en-US" sz="1860" dirty="0"/>
              <a:t>90°.</a:t>
            </a:r>
          </a:p>
          <a:p>
            <a:pPr lvl="1">
              <a:buClr>
                <a:srgbClr val="C00000"/>
              </a:buClr>
              <a:tabLst>
                <a:tab pos="800100" algn="l"/>
              </a:tabLst>
            </a:pPr>
            <a:r>
              <a:rPr lang="en-US" sz="1860" dirty="0"/>
              <a:t>The graph of y = </a:t>
            </a:r>
            <a:r>
              <a:rPr lang="en-US" sz="1860" dirty="0" smtClean="0"/>
              <a:t>tan </a:t>
            </a:r>
            <a:r>
              <a:rPr lang="en-US" sz="1860" i="1" dirty="0" smtClean="0"/>
              <a:t>x</a:t>
            </a:r>
            <a:r>
              <a:rPr lang="en-US" sz="1860" dirty="0" smtClean="0"/>
              <a:t> </a:t>
            </a:r>
            <a:r>
              <a:rPr lang="en-US" sz="1860" dirty="0"/>
              <a:t>has rotational symmetry about the point (90°, 0). </a:t>
            </a:r>
            <a:endParaRPr lang="en-US" sz="186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5"/>
              <a:tabLst>
                <a:tab pos="800100" algn="l"/>
              </a:tabLst>
            </a:pPr>
            <a:r>
              <a:rPr lang="en-US" sz="1860" dirty="0" smtClean="0"/>
              <a:t>Extend </a:t>
            </a:r>
            <a:r>
              <a:rPr lang="en-US" sz="1860" dirty="0"/>
              <a:t>your sketch from part d to cover the interval 0° </a:t>
            </a:r>
            <a:r>
              <a:rPr lang="en-US" sz="186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186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860" dirty="0" smtClean="0">
                <a:latin typeface="Arial" panose="020B0604020202020204" pitchFamily="34" charset="0"/>
                <a:cs typeface="Arial" panose="020B0604020202020204" pitchFamily="34" charset="0"/>
              </a:rPr>
              <a:t> ≤ </a:t>
            </a:r>
            <a:r>
              <a:rPr lang="en-US" sz="1860" dirty="0" smtClean="0"/>
              <a:t>180°.</a:t>
            </a:r>
          </a:p>
          <a:p>
            <a:pPr lvl="1">
              <a:buClr>
                <a:srgbClr val="C00000"/>
              </a:buClr>
              <a:tabLst>
                <a:tab pos="800100" algn="l"/>
              </a:tabLst>
            </a:pPr>
            <a:r>
              <a:rPr lang="en-US" sz="1860" dirty="0" smtClean="0"/>
              <a:t>The </a:t>
            </a:r>
            <a:r>
              <a:rPr lang="en-US" sz="1860" dirty="0"/>
              <a:t>graph of y = </a:t>
            </a:r>
            <a:r>
              <a:rPr lang="en-US" sz="1860" dirty="0" smtClean="0"/>
              <a:t>tan </a:t>
            </a:r>
            <a:r>
              <a:rPr lang="en-US" sz="1860" i="1" dirty="0" smtClean="0"/>
              <a:t>x</a:t>
            </a:r>
            <a:r>
              <a:rPr lang="en-US" sz="1860" dirty="0" smtClean="0"/>
              <a:t> </a:t>
            </a:r>
            <a:r>
              <a:rPr lang="en-US" sz="1860" dirty="0"/>
              <a:t>repeats every 180°.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6"/>
              <a:tabLst>
                <a:tab pos="800100" algn="l"/>
              </a:tabLst>
            </a:pPr>
            <a:r>
              <a:rPr lang="en-US" sz="1860" dirty="0" smtClean="0"/>
              <a:t>Extend </a:t>
            </a:r>
            <a:r>
              <a:rPr lang="en-US" sz="1860" dirty="0"/>
              <a:t>your sketch from part e to cover the interval 0° </a:t>
            </a:r>
            <a:r>
              <a:rPr lang="en-US" sz="1860" dirty="0" smtClean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18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860" dirty="0" smtClean="0">
                <a:latin typeface="Arial" panose="020B0604020202020204" pitchFamily="34" charset="0"/>
                <a:cs typeface="Arial" panose="020B0604020202020204" pitchFamily="34" charset="0"/>
              </a:rPr>
              <a:t> ≤</a:t>
            </a:r>
            <a:r>
              <a:rPr lang="en-US" sz="1860" dirty="0" smtClean="0"/>
              <a:t> </a:t>
            </a:r>
            <a:r>
              <a:rPr lang="en-US" sz="1860" dirty="0"/>
              <a:t>360</a:t>
            </a:r>
            <a:r>
              <a:rPr lang="en-US" sz="1860" dirty="0" smtClean="0"/>
              <a:t>°.</a:t>
            </a:r>
            <a:endParaRPr lang="en-US" sz="186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713331"/>
              </p:ext>
            </p:extLst>
          </p:nvPr>
        </p:nvGraphicFramePr>
        <p:xfrm>
          <a:off x="251520" y="1980064"/>
          <a:ext cx="5236425" cy="8728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1078"/>
                <a:gridCol w="409995"/>
                <a:gridCol w="520669"/>
                <a:gridCol w="520669"/>
                <a:gridCol w="520669"/>
                <a:gridCol w="520669"/>
                <a:gridCol w="520669"/>
                <a:gridCol w="520669"/>
                <a:gridCol w="520669"/>
                <a:gridCol w="520669"/>
              </a:tblGrid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6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6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US" sz="16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lang="en-US" sz="16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lang="en-US" sz="16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en-US" sz="16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en-US" sz="16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r>
                        <a:rPr lang="en-US" sz="16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r>
                        <a:rPr lang="en-US" sz="16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81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 </a:t>
                      </a:r>
                      <a:r>
                        <a:rPr lang="en-US" sz="16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892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431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Strengthen</a:t>
            </a:r>
            <a:endParaRPr lang="en-GB" sz="40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1520" y="1236816"/>
            <a:ext cx="52364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800100" algn="l"/>
              </a:tabLst>
            </a:pPr>
            <a:r>
              <a:rPr lang="en-US" sz="2400" dirty="0" smtClean="0"/>
              <a:t>Here is the graph for </a:t>
            </a:r>
            <a:r>
              <a:rPr lang="en-US" sz="2400" i="1" dirty="0" smtClean="0"/>
              <a:t>y</a:t>
            </a:r>
            <a:r>
              <a:rPr lang="en-US" sz="2400" dirty="0" smtClean="0"/>
              <a:t> = cos </a:t>
            </a:r>
            <a:r>
              <a:rPr lang="en-US" sz="2400" i="1" dirty="0" smtClean="0"/>
              <a:t>x</a:t>
            </a:r>
            <a:r>
              <a:rPr lang="en-US" sz="2400" dirty="0" smtClean="0"/>
              <a:t> for </a:t>
            </a:r>
            <a:br>
              <a:rPr lang="en-US" sz="2400" dirty="0" smtClean="0"/>
            </a:br>
            <a:r>
              <a:rPr lang="en-US" sz="2400" dirty="0" smtClean="0"/>
              <a:t>0</a:t>
            </a:r>
            <a:r>
              <a:rPr lang="en-US" sz="2400" dirty="0"/>
              <a:t>°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≤ </a:t>
            </a:r>
            <a:r>
              <a:rPr lang="en-US" sz="2400" dirty="0" smtClean="0"/>
              <a:t>360°.</a:t>
            </a:r>
          </a:p>
          <a:p>
            <a:pPr lvl="1">
              <a:buClr>
                <a:srgbClr val="C00000"/>
              </a:buClr>
              <a:tabLst>
                <a:tab pos="800100" algn="l"/>
              </a:tabLst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lvl="1">
              <a:buClr>
                <a:srgbClr val="C00000"/>
              </a:buClr>
              <a:tabLst>
                <a:tab pos="800100" algn="l"/>
              </a:tabLst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/>
              <a:t>Use the </a:t>
            </a:r>
            <a:r>
              <a:rPr lang="en-US" sz="2400" dirty="0"/>
              <a:t>graph </a:t>
            </a:r>
            <a:r>
              <a:rPr lang="en-US" sz="2400" dirty="0" smtClean="0"/>
              <a:t>to estimate a solution for cos x = -0.6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H="1">
            <a:off x="251520" y="5229200"/>
            <a:ext cx="5204539" cy="132343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hint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Find -0.6 on the vertical axis and read off the corresponding values from the curve. There are two values in the interval 0° ≤ </a:t>
            </a:r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≤ 360°..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2060848"/>
            <a:ext cx="3258931" cy="226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191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432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Strengthen</a:t>
            </a:r>
            <a:endParaRPr lang="en-GB" sz="40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1520" y="1236816"/>
            <a:ext cx="52565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 startAt="4"/>
              <a:tabLst>
                <a:tab pos="800100" algn="l"/>
              </a:tabLst>
            </a:pPr>
            <a:r>
              <a:rPr lang="en-US" sz="2400" dirty="0" smtClean="0">
                <a:solidFill>
                  <a:srgbClr val="C00000"/>
                </a:solidFill>
              </a:rPr>
              <a:t>a.</a:t>
            </a:r>
            <a:r>
              <a:rPr lang="en-US" sz="2400" dirty="0" smtClean="0"/>
              <a:t> 	Copy </a:t>
            </a:r>
            <a:r>
              <a:rPr lang="en-US" sz="2400" dirty="0"/>
              <a:t>and complete this table </a:t>
            </a:r>
            <a:r>
              <a:rPr lang="en-US" sz="2400" dirty="0" smtClean="0"/>
              <a:t>	of values.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 marL="800100" lvl="1" indent="-457200">
              <a:buClr>
                <a:srgbClr val="C00000"/>
              </a:buClr>
              <a:buFont typeface="+mj-lt"/>
              <a:buAutoNum type="alphaLcPeriod" startAt="2"/>
            </a:pPr>
            <a:r>
              <a:rPr lang="en-US" sz="2400" dirty="0" smtClean="0"/>
              <a:t>Match </a:t>
            </a:r>
            <a:r>
              <a:rPr lang="en-US" sz="2400" dirty="0"/>
              <a:t>each equation to a transformation of the sine or cosine graph.</a:t>
            </a:r>
          </a:p>
          <a:p>
            <a:pPr marL="1257300" lvl="2" indent="-457200">
              <a:buClr>
                <a:srgbClr val="C00000"/>
              </a:buClr>
              <a:buFont typeface="+mj-lt"/>
              <a:buAutoNum type="romanLcPeriod"/>
            </a:pPr>
            <a:r>
              <a:rPr lang="en-US" sz="2400" i="1" dirty="0" smtClean="0"/>
              <a:t> y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2sin</a:t>
            </a:r>
            <a:r>
              <a:rPr lang="en-US" sz="2400" i="1" dirty="0" smtClean="0"/>
              <a:t>x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  </a:t>
            </a:r>
            <a:r>
              <a:rPr lang="en-US" sz="2400" dirty="0" smtClean="0">
                <a:solidFill>
                  <a:srgbClr val="C00000"/>
                </a:solidFill>
              </a:rPr>
              <a:t>ii.</a:t>
            </a:r>
            <a:r>
              <a:rPr lang="en-US" sz="2400" dirty="0" smtClean="0"/>
              <a:t> y </a:t>
            </a:r>
            <a:r>
              <a:rPr lang="en-US" sz="2400" dirty="0"/>
              <a:t>= </a:t>
            </a:r>
            <a:r>
              <a:rPr lang="en-US" sz="2400" dirty="0" smtClean="0"/>
              <a:t>2cosx </a:t>
            </a:r>
          </a:p>
          <a:p>
            <a:pPr marL="1314450" lvl="2" indent="-514350">
              <a:buClr>
                <a:srgbClr val="C00000"/>
              </a:buClr>
              <a:buFont typeface="+mj-lt"/>
              <a:buAutoNum type="romanLcPeriod" startAt="3"/>
            </a:pPr>
            <a:r>
              <a:rPr lang="en-US" sz="2400" i="1" dirty="0" smtClean="0"/>
              <a:t>y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sin2x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</a:t>
            </a:r>
          </a:p>
          <a:p>
            <a:pPr marL="800100" lvl="1" indent="-457200">
              <a:buClr>
                <a:srgbClr val="C00000"/>
              </a:buClr>
              <a:buFont typeface="+mj-lt"/>
              <a:buAutoNum type="alphaLcPeriod" startAt="2"/>
            </a:pPr>
            <a:r>
              <a:rPr lang="en-US" sz="2400" dirty="0" smtClean="0"/>
              <a:t>Match </a:t>
            </a:r>
            <a:r>
              <a:rPr lang="en-US" sz="2400" dirty="0"/>
              <a:t>each equation from part </a:t>
            </a:r>
            <a:r>
              <a:rPr lang="en-US" sz="2400" b="1" dirty="0"/>
              <a:t>b</a:t>
            </a:r>
            <a:r>
              <a:rPr lang="en-US" sz="2400" dirty="0"/>
              <a:t> to one of these graphs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840" y="1196752"/>
            <a:ext cx="548640" cy="548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76528"/>
                  </p:ext>
                </p:extLst>
              </p:nvPr>
            </p:nvGraphicFramePr>
            <p:xfrm>
              <a:off x="251520" y="2062093"/>
              <a:ext cx="5256584" cy="172694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59193"/>
                    <a:gridCol w="1513205"/>
                    <a:gridCol w="1834198"/>
                    <a:gridCol w="749988"/>
                  </a:tblGrid>
                  <a:tr h="50405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r>
                            <a:rPr lang="en-US" sz="1700" baseline="30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1700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  <a:r>
                            <a:rPr lang="en-US" sz="1700" baseline="30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1700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90</a:t>
                          </a:r>
                          <a:r>
                            <a:rPr lang="en-US" sz="1700" baseline="30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1700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8816">
                    <a:tc>
                      <a:txBody>
                        <a:bodyPr/>
                        <a:lstStyle/>
                        <a:p>
                          <a:r>
                            <a:rPr lang="en-US" sz="17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sinx</a:t>
                          </a:r>
                          <a:endParaRPr lang="en-US" sz="17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8816">
                    <a:tc>
                      <a:txBody>
                        <a:bodyPr/>
                        <a:lstStyle/>
                        <a:p>
                          <a:r>
                            <a:rPr lang="en-US" sz="17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sin2</a:t>
                          </a:r>
                          <a:r>
                            <a:rPr lang="en-US" sz="17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 </a:t>
                          </a:r>
                          <a:r>
                            <a:rPr lang="en-US" sz="17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–</a:t>
                          </a:r>
                          <a:r>
                            <a:rPr lang="en-US" sz="1700" b="1" i="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</a:t>
                          </a:r>
                          <a:endParaRPr lang="en-US" sz="17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sin60</a:t>
                          </a:r>
                          <a:r>
                            <a:rPr lang="en-US" sz="1700" baseline="30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r>
                            <a:rPr lang="en-US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– 1 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7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17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17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-1</a:t>
                          </a:r>
                          <a:endParaRPr lang="en-US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44016">
                    <a:tc>
                      <a:txBody>
                        <a:bodyPr/>
                        <a:lstStyle/>
                        <a:p>
                          <a:r>
                            <a:rPr lang="en-US" sz="17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2sin</a:t>
                          </a:r>
                          <a:r>
                            <a:rPr lang="en-US" sz="17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US" sz="1700" b="1" i="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- 1</a:t>
                          </a:r>
                          <a:endParaRPr lang="en-US" sz="17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 x 0 – 1 = -1</a:t>
                          </a:r>
                          <a:endParaRPr lang="en-US" sz="170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70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70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76528"/>
                  </p:ext>
                </p:extLst>
              </p:nvPr>
            </p:nvGraphicFramePr>
            <p:xfrm>
              <a:off x="251520" y="2062093"/>
              <a:ext cx="5256584" cy="172694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59193"/>
                    <a:gridCol w="1513205"/>
                    <a:gridCol w="1834198"/>
                    <a:gridCol w="749988"/>
                  </a:tblGrid>
                  <a:tr h="50405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endParaRPr lang="en-US" sz="1700" b="1" i="1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r>
                            <a:rPr lang="en-US" sz="1700" baseline="30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1700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  <a:r>
                            <a:rPr lang="en-US" sz="1700" baseline="30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1700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90</a:t>
                          </a:r>
                          <a:r>
                            <a:rPr lang="en-US" sz="1700" baseline="30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1700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8816">
                    <a:tc>
                      <a:txBody>
                        <a:bodyPr/>
                        <a:lstStyle/>
                        <a:p>
                          <a:r>
                            <a:rPr lang="en-US" sz="1700" b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sinx</a:t>
                          </a:r>
                          <a:endParaRPr lang="en-US" sz="17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3555">
                    <a:tc>
                      <a:txBody>
                        <a:bodyPr/>
                        <a:lstStyle/>
                        <a:p>
                          <a:r>
                            <a:rPr lang="en-US" sz="17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sin2</a:t>
                          </a:r>
                          <a:r>
                            <a:rPr lang="en-US" sz="17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 </a:t>
                          </a:r>
                          <a:r>
                            <a:rPr lang="en-US" sz="17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–</a:t>
                          </a:r>
                          <a:r>
                            <a:rPr lang="en-US" sz="1700" b="1" i="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</a:t>
                          </a:r>
                          <a:endParaRPr lang="en-US" sz="17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46179" t="-179268" r="-41528" b="-8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50520">
                    <a:tc>
                      <a:txBody>
                        <a:bodyPr/>
                        <a:lstStyle/>
                        <a:p>
                          <a:r>
                            <a:rPr lang="en-US" sz="17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2sin</a:t>
                          </a:r>
                          <a:r>
                            <a:rPr lang="en-US" sz="17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US" sz="1700" b="1" i="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- 1</a:t>
                          </a:r>
                          <a:endParaRPr lang="en-US" sz="17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 x 0 – 1 = -1</a:t>
                          </a:r>
                          <a:endParaRPr lang="en-US" sz="170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70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70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7" t="23750" r="12975" b="4851"/>
          <a:stretch/>
        </p:blipFill>
        <p:spPr>
          <a:xfrm>
            <a:off x="5580112" y="2038207"/>
            <a:ext cx="3246663" cy="42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448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432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Strengthen</a:t>
            </a:r>
            <a:endParaRPr lang="en-GB" sz="40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1520" y="1236816"/>
            <a:ext cx="525658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914400" algn="l"/>
              </a:tabLst>
            </a:pPr>
            <a:r>
              <a:rPr lang="en-US" sz="3000" dirty="0" smtClean="0">
                <a:solidFill>
                  <a:srgbClr val="C00000"/>
                </a:solidFill>
              </a:rPr>
              <a:t>a.</a:t>
            </a:r>
            <a:r>
              <a:rPr lang="en-US" sz="3000" dirty="0" smtClean="0"/>
              <a:t> </a:t>
            </a:r>
            <a:r>
              <a:rPr lang="en-US" sz="3000" dirty="0"/>
              <a:t>	</a:t>
            </a:r>
            <a:r>
              <a:rPr lang="en-US" sz="3000" dirty="0" smtClean="0"/>
              <a:t>Rearrange </a:t>
            </a:r>
            <a:r>
              <a:rPr lang="en-US" sz="3000" dirty="0"/>
              <a:t>the equation </a:t>
            </a:r>
            <a:r>
              <a:rPr lang="en-US" sz="3000" dirty="0" smtClean="0"/>
              <a:t>	4cos</a:t>
            </a:r>
            <a:r>
              <a:rPr lang="en-US" sz="3000" i="1" dirty="0" smtClean="0"/>
              <a:t>x</a:t>
            </a:r>
            <a:r>
              <a:rPr lang="en-US" sz="3000" dirty="0" smtClean="0"/>
              <a:t> = </a:t>
            </a:r>
            <a:r>
              <a:rPr lang="en-US" sz="3000" dirty="0"/>
              <a:t>3 to make </a:t>
            </a:r>
            <a:r>
              <a:rPr lang="en-US" sz="3000" dirty="0" err="1" smtClean="0"/>
              <a:t>cos</a:t>
            </a:r>
            <a:r>
              <a:rPr lang="en-US" sz="3000" i="1" dirty="0" err="1" smtClean="0"/>
              <a:t>x</a:t>
            </a:r>
            <a:r>
              <a:rPr lang="en-US" sz="3000" dirty="0" smtClean="0"/>
              <a:t> 	the </a:t>
            </a:r>
            <a:r>
              <a:rPr lang="en-US" sz="3000" dirty="0"/>
              <a:t>subject, </a:t>
            </a:r>
            <a:endParaRPr lang="en-US" sz="30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800100" algn="l"/>
              </a:tabLst>
            </a:pPr>
            <a:r>
              <a:rPr lang="en-US" sz="3000" dirty="0" smtClean="0"/>
              <a:t>Sketch the graph of </a:t>
            </a:r>
            <a:r>
              <a:rPr lang="en-US" sz="3000" i="1" dirty="0" smtClean="0"/>
              <a:t>y</a:t>
            </a:r>
            <a:r>
              <a:rPr lang="en-US" sz="3000" dirty="0" smtClean="0"/>
              <a:t> = </a:t>
            </a:r>
            <a:r>
              <a:rPr lang="en-US" sz="3000" dirty="0" err="1" smtClean="0"/>
              <a:t>cos</a:t>
            </a:r>
            <a:r>
              <a:rPr lang="en-US" sz="3000" i="1" dirty="0" err="1" smtClean="0"/>
              <a:t>x</a:t>
            </a:r>
            <a:r>
              <a:rPr lang="en-US" sz="3000" dirty="0" smtClean="0"/>
              <a:t> for 0°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≤ </a:t>
            </a:r>
            <a:r>
              <a:rPr lang="en-US" sz="3000" dirty="0" smtClean="0"/>
              <a:t>720°.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800100" algn="l"/>
              </a:tabLst>
            </a:pPr>
            <a:r>
              <a:rPr lang="en-US" sz="3000" dirty="0" smtClean="0"/>
              <a:t>Use </a:t>
            </a:r>
            <a:r>
              <a:rPr lang="en-US" sz="3000" dirty="0"/>
              <a:t>your calculator to find one value of </a:t>
            </a:r>
            <a:r>
              <a:rPr lang="en-US" sz="3000" i="1" dirty="0" smtClean="0"/>
              <a:t>x</a:t>
            </a:r>
            <a:r>
              <a:rPr lang="en-US" sz="3000" dirty="0" smtClean="0"/>
              <a:t> </a:t>
            </a:r>
            <a:r>
              <a:rPr lang="en-US" sz="3000" dirty="0"/>
              <a:t>that satisfies the equation, </a:t>
            </a:r>
            <a:endParaRPr lang="en-US" sz="3000" dirty="0" smtClean="0"/>
          </a:p>
          <a:p>
            <a:pPr marL="914400" lvl="1" indent="-457200">
              <a:buClr>
                <a:srgbClr val="C00000"/>
              </a:buClr>
              <a:buFont typeface="+mj-lt"/>
              <a:buAutoNum type="alphaLcPeriod" startAt="2"/>
              <a:tabLst>
                <a:tab pos="800100" algn="l"/>
              </a:tabLst>
            </a:pPr>
            <a:r>
              <a:rPr lang="en-US" sz="3000" dirty="0" smtClean="0"/>
              <a:t>Use </a:t>
            </a:r>
            <a:r>
              <a:rPr lang="en-US" sz="3000" dirty="0"/>
              <a:t>your sketch to solve the equation </a:t>
            </a:r>
            <a:r>
              <a:rPr lang="en-US" sz="3000" dirty="0" smtClean="0"/>
              <a:t>4cos</a:t>
            </a:r>
            <a:r>
              <a:rPr lang="en-US" sz="3000" i="1" dirty="0" smtClean="0"/>
              <a:t>x</a:t>
            </a:r>
            <a:r>
              <a:rPr lang="en-US" sz="3000" dirty="0" smtClean="0"/>
              <a:t> </a:t>
            </a:r>
            <a:r>
              <a:rPr lang="en-US" sz="3000" dirty="0"/>
              <a:t>= 3 for 0°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≤ x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3000" dirty="0" smtClean="0"/>
              <a:t> </a:t>
            </a:r>
            <a:r>
              <a:rPr lang="en-US" sz="3000" dirty="0"/>
              <a:t>720°.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009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432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Strengthen</a:t>
            </a:r>
            <a:endParaRPr lang="en-GB" sz="40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1520" y="1236816"/>
            <a:ext cx="52565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914400" algn="l"/>
              </a:tabLst>
            </a:pPr>
            <a:r>
              <a:rPr lang="en-US" sz="2000" b="1" dirty="0">
                <a:solidFill>
                  <a:srgbClr val="0070C0"/>
                </a:solidFill>
              </a:rPr>
              <a:t>3D Problem-solving</a:t>
            </a:r>
          </a:p>
          <a:p>
            <a:pPr marL="400050" indent="-400050">
              <a:buClr>
                <a:srgbClr val="C00000"/>
              </a:buClr>
              <a:buFont typeface="+mj-lt"/>
              <a:buAutoNum type="arabicPeriod"/>
              <a:tabLst>
                <a:tab pos="914400" algn="l"/>
              </a:tabLst>
            </a:pPr>
            <a:r>
              <a:rPr lang="en-US" sz="2000" b="1" dirty="0" smtClean="0">
                <a:solidFill>
                  <a:srgbClr val="C00000"/>
                </a:solidFill>
              </a:rPr>
              <a:t>Reasoning </a:t>
            </a:r>
            <a:r>
              <a:rPr lang="en-US" sz="2000" dirty="0"/>
              <a:t>The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diagram </a:t>
            </a:r>
            <a:r>
              <a:rPr lang="en-US" sz="2000" dirty="0"/>
              <a:t>shows a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cuboid </a:t>
            </a:r>
            <a:br>
              <a:rPr lang="en-US" sz="2000" dirty="0" smtClean="0"/>
            </a:br>
            <a:r>
              <a:rPr lang="en-US" sz="2000" dirty="0" smtClean="0"/>
              <a:t>ABCDEFGH.</a:t>
            </a:r>
          </a:p>
          <a:p>
            <a:pPr marL="742950" lvl="1" indent="-342900">
              <a:buClr>
                <a:srgbClr val="C00000"/>
              </a:buClr>
              <a:buFont typeface="+mj-lt"/>
              <a:buAutoNum type="alphaLcPeriod"/>
            </a:pPr>
            <a:r>
              <a:rPr lang="en-US" sz="2000" dirty="0" smtClean="0"/>
              <a:t>Sketch </a:t>
            </a:r>
            <a:r>
              <a:rPr lang="en-US" sz="2000" dirty="0"/>
              <a:t>triangle </a:t>
            </a:r>
            <a:r>
              <a:rPr lang="en-US" sz="2000" dirty="0" smtClean="0"/>
              <a:t>CDG.</a:t>
            </a:r>
            <a:br>
              <a:rPr lang="en-US" sz="2000" dirty="0" smtClean="0"/>
            </a:br>
            <a:r>
              <a:rPr lang="en-US" sz="2000" dirty="0" smtClean="0"/>
              <a:t>Label </a:t>
            </a:r>
            <a:r>
              <a:rPr lang="en-US" sz="2000" dirty="0"/>
              <a:t>the triangle with the information shown on the diagram, </a:t>
            </a:r>
            <a:endParaRPr lang="en-US" sz="2000" dirty="0" smtClean="0"/>
          </a:p>
          <a:p>
            <a:pPr marL="742950" lvl="1" indent="-342900">
              <a:buClr>
                <a:srgbClr val="C00000"/>
              </a:buClr>
              <a:buFont typeface="+mj-lt"/>
              <a:buAutoNum type="alphaLcPeriod"/>
            </a:pPr>
            <a:r>
              <a:rPr lang="en-US" sz="2000" dirty="0" smtClean="0"/>
              <a:t>Calculate </a:t>
            </a:r>
            <a:r>
              <a:rPr lang="en-US" sz="2000" dirty="0"/>
              <a:t>the length of </a:t>
            </a:r>
            <a:r>
              <a:rPr lang="en-US" sz="2000" dirty="0" smtClean="0"/>
              <a:t>DG.</a:t>
            </a:r>
            <a:br>
              <a:rPr lang="en-US" sz="2000" dirty="0" smtClean="0"/>
            </a:br>
            <a:r>
              <a:rPr lang="en-US" sz="2000" dirty="0" smtClean="0"/>
              <a:t>Give </a:t>
            </a:r>
            <a:r>
              <a:rPr lang="en-US" sz="2000" dirty="0"/>
              <a:t>your answer correct to 3 significant figures, </a:t>
            </a:r>
            <a:endParaRPr lang="en-US" sz="2000" dirty="0" smtClean="0"/>
          </a:p>
          <a:p>
            <a:pPr marL="742950" lvl="1" indent="-342900">
              <a:buClr>
                <a:srgbClr val="C00000"/>
              </a:buClr>
              <a:buFont typeface="+mj-lt"/>
              <a:buAutoNum type="alphaLcPeriod"/>
            </a:pPr>
            <a:r>
              <a:rPr lang="en-US" sz="2000" dirty="0" smtClean="0"/>
              <a:t>Sketch </a:t>
            </a:r>
            <a:r>
              <a:rPr lang="en-US" sz="2000" dirty="0"/>
              <a:t>triangle </a:t>
            </a:r>
            <a:r>
              <a:rPr lang="en-US" sz="2000" dirty="0" smtClean="0"/>
              <a:t>DFG.</a:t>
            </a:r>
            <a:br>
              <a:rPr lang="en-US" sz="2000" dirty="0" smtClean="0"/>
            </a:br>
            <a:r>
              <a:rPr lang="en-US" sz="2000" dirty="0" smtClean="0"/>
              <a:t>Label </a:t>
            </a:r>
            <a:r>
              <a:rPr lang="en-US" sz="2000" dirty="0"/>
              <a:t>the triangle with the information shown on the diagram and your answer to part </a:t>
            </a:r>
            <a:r>
              <a:rPr lang="en-US" sz="2000" b="1" dirty="0"/>
              <a:t>b</a:t>
            </a:r>
            <a:r>
              <a:rPr lang="en-US" sz="2000" dirty="0"/>
              <a:t>. </a:t>
            </a:r>
            <a:endParaRPr lang="en-US" sz="2000" dirty="0" smtClean="0"/>
          </a:p>
          <a:p>
            <a:pPr marL="742950" lvl="1" indent="-342900">
              <a:buClr>
                <a:srgbClr val="C00000"/>
              </a:buClr>
              <a:buFont typeface="+mj-lt"/>
              <a:buAutoNum type="alphaLcPeriod"/>
            </a:pPr>
            <a:r>
              <a:rPr lang="en-US" sz="2000" dirty="0" smtClean="0"/>
              <a:t>Calculate </a:t>
            </a:r>
            <a:r>
              <a:rPr lang="en-US" sz="2000" dirty="0"/>
              <a:t>the angle that the diagonal DF makes with the plane DCGH.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5116" y="1282369"/>
            <a:ext cx="2542988" cy="14265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5580112" y="4858138"/>
            <a:ext cx="3183120" cy="175432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The angle between the diagonal DF and the plane DCGH is angle FDG on your sketch for part c Use your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unrounded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answer to part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46015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433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Strengthen</a:t>
            </a:r>
            <a:endParaRPr lang="en-GB" sz="40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1520" y="1236816"/>
            <a:ext cx="5256584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 startAt="2"/>
              <a:tabLst>
                <a:tab pos="914400" algn="l"/>
              </a:tabLst>
            </a:pPr>
            <a:r>
              <a:rPr lang="en-US" sz="2300" b="1" dirty="0" smtClean="0">
                <a:solidFill>
                  <a:srgbClr val="C00000"/>
                </a:solidFill>
              </a:rPr>
              <a:t>Reasoning </a:t>
            </a:r>
            <a:r>
              <a:rPr lang="en-US" sz="2300" dirty="0"/>
              <a:t>In the diagram, ABCD is a </a:t>
            </a:r>
            <a:r>
              <a:rPr lang="en-US" sz="2300" dirty="0" smtClean="0"/>
              <a:t>tetrahedron. AB </a:t>
            </a:r>
            <a:r>
              <a:rPr lang="en-US" sz="2300" dirty="0"/>
              <a:t>= AC= 11cm.</a:t>
            </a:r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</a:pPr>
            <a:r>
              <a:rPr lang="en-US" sz="2300" dirty="0" smtClean="0"/>
              <a:t>Sketch </a:t>
            </a:r>
            <a:r>
              <a:rPr lang="en-US" sz="2300" dirty="0"/>
              <a:t>triangle ABC. Label the triangle with the information shown on the diagram, </a:t>
            </a:r>
            <a:endParaRPr lang="en-US" sz="2300" dirty="0" smtClean="0"/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</a:pPr>
            <a:r>
              <a:rPr lang="en-US" sz="2300" dirty="0" smtClean="0"/>
              <a:t>Calculate </a:t>
            </a:r>
            <a:r>
              <a:rPr lang="en-US" sz="2300" dirty="0"/>
              <a:t>the length of </a:t>
            </a:r>
            <a:r>
              <a:rPr lang="en-US" sz="2300" dirty="0" smtClean="0"/>
              <a:t>BC.</a:t>
            </a:r>
            <a:br>
              <a:rPr lang="en-US" sz="2300" dirty="0" smtClean="0"/>
            </a:br>
            <a:r>
              <a:rPr lang="en-US" sz="2300" dirty="0" smtClean="0"/>
              <a:t>Give </a:t>
            </a:r>
            <a:r>
              <a:rPr lang="en-US" sz="2300" dirty="0"/>
              <a:t>your answer correct to 3 significant figures, </a:t>
            </a:r>
            <a:endParaRPr lang="en-US" sz="2300" dirty="0" smtClean="0"/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</a:pPr>
            <a:r>
              <a:rPr lang="en-US" sz="2300" dirty="0" smtClean="0"/>
              <a:t>Sketch </a:t>
            </a:r>
            <a:r>
              <a:rPr lang="en-US" sz="2300" dirty="0"/>
              <a:t>triangle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BCD. Label </a:t>
            </a:r>
            <a:r>
              <a:rPr lang="en-US" sz="2300" dirty="0"/>
              <a:t>the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triangle </a:t>
            </a:r>
            <a:r>
              <a:rPr lang="en-US" sz="2300" dirty="0"/>
              <a:t>with the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information </a:t>
            </a:r>
            <a:r>
              <a:rPr lang="en-US" sz="2300" dirty="0"/>
              <a:t>shown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on the diagram </a:t>
            </a:r>
            <a:r>
              <a:rPr lang="en-US" sz="2300" dirty="0"/>
              <a:t>and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your </a:t>
            </a:r>
            <a:r>
              <a:rPr lang="en-US" sz="2300" dirty="0"/>
              <a:t>answer to part b</a:t>
            </a:r>
            <a:r>
              <a:rPr lang="en-US" sz="2300" dirty="0" smtClean="0"/>
              <a:t>.</a:t>
            </a:r>
            <a:endParaRPr lang="en-US" sz="2300" dirty="0"/>
          </a:p>
          <a:p>
            <a:pPr marL="685800" lvl="1" indent="-342900">
              <a:buClr>
                <a:srgbClr val="C00000"/>
              </a:buClr>
              <a:buFont typeface="+mj-lt"/>
              <a:buAutoNum type="alphaLcPeriod"/>
            </a:pPr>
            <a:r>
              <a:rPr lang="en-US" sz="2300" dirty="0" smtClean="0"/>
              <a:t>Calculate </a:t>
            </a:r>
            <a:r>
              <a:rPr lang="en-US" sz="2300" dirty="0"/>
              <a:t>angle BCD.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1268760"/>
            <a:ext cx="548640" cy="548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5580112" y="6023029"/>
            <a:ext cx="3183120" cy="64633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Use your unrounded answer to part b.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1617" y="3755751"/>
            <a:ext cx="2056750" cy="168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994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433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Extend</a:t>
            </a:r>
            <a:endParaRPr lang="en-GB" sz="4000" b="1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089689"/>
              </p:ext>
            </p:extLst>
          </p:nvPr>
        </p:nvGraphicFramePr>
        <p:xfrm>
          <a:off x="251518" y="1196360"/>
          <a:ext cx="8568952" cy="520686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568952"/>
              </a:tblGrid>
              <a:tr h="52068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Extend</a:t>
                      </a:r>
                      <a:endParaRPr lang="en-US" sz="23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51520" y="1772816"/>
                <a:ext cx="5236424" cy="4844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Font typeface="+mj-lt"/>
                  <a:buAutoNum type="arabicPeriod"/>
                  <a:tabLst>
                    <a:tab pos="742950" algn="l"/>
                  </a:tabLst>
                </a:pPr>
                <a:r>
                  <a:rPr lang="en-US" sz="2000" dirty="0" smtClean="0">
                    <a:solidFill>
                      <a:srgbClr val="C00000"/>
                    </a:solidFill>
                  </a:rPr>
                  <a:t>a.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	Use the cosine rule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	to find </a:t>
                </a:r>
                <a:r>
                  <a:rPr lang="en-US" sz="2000" dirty="0"/>
                  <a:t>the length </a:t>
                </a:r>
                <a:r>
                  <a:rPr lang="en-US" sz="2000" dirty="0" smtClean="0"/>
                  <a:t>of </a:t>
                </a:r>
                <a:br>
                  <a:rPr lang="en-US" sz="2000" dirty="0" smtClean="0"/>
                </a:br>
                <a:r>
                  <a:rPr lang="en-US" sz="2000" dirty="0" smtClean="0"/>
                  <a:t>	BC.</a:t>
                </a:r>
              </a:p>
              <a:p>
                <a:pPr marL="742950" lvl="1" indent="-400050">
                  <a:buClr>
                    <a:srgbClr val="C00000"/>
                  </a:buClr>
                  <a:buFont typeface="+mj-lt"/>
                  <a:buAutoNum type="alphaLcPeriod" startAt="2"/>
                </a:pPr>
                <a:r>
                  <a:rPr lang="en-US" sz="2000" dirty="0" smtClean="0"/>
                  <a:t>What </a:t>
                </a:r>
                <a:r>
                  <a:rPr lang="en-US" sz="2000" dirty="0"/>
                  <a:t>do you notice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about </a:t>
                </a:r>
                <a:r>
                  <a:rPr lang="en-US" sz="2000" dirty="0"/>
                  <a:t>the cosine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rule when </a:t>
                </a:r>
                <a:r>
                  <a:rPr lang="en-US" sz="2000" dirty="0"/>
                  <a:t>A = 90°?</a:t>
                </a:r>
              </a:p>
              <a:p>
                <a:pPr marL="342900" indent="-342900">
                  <a:buClr>
                    <a:srgbClr val="C00000"/>
                  </a:buClr>
                  <a:buFont typeface="+mj-lt"/>
                  <a:buAutoNum type="arabicPeriod"/>
                  <a:tabLst>
                    <a:tab pos="742950" algn="l"/>
                  </a:tabLst>
                </a:pPr>
                <a:r>
                  <a:rPr lang="en-US" sz="2000" dirty="0" smtClean="0">
                    <a:solidFill>
                      <a:srgbClr val="C00000"/>
                    </a:solidFill>
                  </a:rPr>
                  <a:t>a.</a:t>
                </a:r>
                <a:r>
                  <a:rPr lang="en-US" sz="2000" dirty="0" smtClean="0"/>
                  <a:t> 	Write </a:t>
                </a:r>
                <a:r>
                  <a:rPr lang="en-US" sz="2000" dirty="0"/>
                  <a:t>an expression for the </a:t>
                </a:r>
                <a:r>
                  <a:rPr lang="en-US" sz="2000" dirty="0" smtClean="0"/>
                  <a:t>	area </a:t>
                </a:r>
                <a:r>
                  <a:rPr lang="en-US" sz="2000" dirty="0"/>
                  <a:t>of this triangle using </a:t>
                </a:r>
                <a:r>
                  <a:rPr lang="en-US" sz="2000" dirty="0" smtClean="0"/>
                  <a:t>	angle </a:t>
                </a:r>
                <a:r>
                  <a:rPr lang="en-US" sz="2000" dirty="0"/>
                  <a:t>C. </a:t>
                </a:r>
                <a:endParaRPr lang="en-US" sz="2000" dirty="0" smtClean="0"/>
              </a:p>
              <a:p>
                <a:pPr marL="742950" lvl="1" indent="-400050">
                  <a:buClr>
                    <a:srgbClr val="C00000"/>
                  </a:buClr>
                  <a:buFont typeface="+mj-lt"/>
                  <a:buAutoNum type="alphaLcPeriod" startAt="2"/>
                </a:pPr>
                <a:r>
                  <a:rPr lang="en-US" sz="2000" dirty="0" smtClean="0"/>
                  <a:t>Write </a:t>
                </a:r>
                <a:r>
                  <a:rPr lang="en-US" sz="2000" dirty="0"/>
                  <a:t>two more </a:t>
                </a:r>
                <a:r>
                  <a:rPr lang="en-US" sz="2000" dirty="0" smtClean="0"/>
                  <a:t>expressions </a:t>
                </a:r>
                <a:r>
                  <a:rPr lang="en-US" sz="2000" dirty="0"/>
                  <a:t>for the area of the </a:t>
                </a:r>
                <a:r>
                  <a:rPr lang="en-US" sz="2000" dirty="0" smtClean="0"/>
                  <a:t>triangle </a:t>
                </a:r>
                <a:r>
                  <a:rPr lang="en-US" sz="2000" dirty="0"/>
                  <a:t>using angles B and A.</a:t>
                </a:r>
              </a:p>
              <a:p>
                <a:pPr marL="742950" lvl="1" indent="-400050">
                  <a:buClr>
                    <a:srgbClr val="C00000"/>
                  </a:buClr>
                  <a:buFont typeface="+mj-lt"/>
                  <a:buAutoNum type="alphaLcPeriod" startAt="2"/>
                </a:pPr>
                <a:r>
                  <a:rPr lang="en-US" sz="2000" dirty="0" smtClean="0"/>
                  <a:t>Using your answers </a:t>
                </a:r>
                <a:br>
                  <a:rPr lang="en-US" sz="2000" dirty="0" smtClean="0"/>
                </a:br>
                <a:r>
                  <a:rPr lang="en-US" sz="2000" dirty="0" smtClean="0"/>
                  <a:t>to parts </a:t>
                </a:r>
                <a:r>
                  <a:rPr lang="en-US" sz="2000" b="1" dirty="0" smtClean="0"/>
                  <a:t>a</a:t>
                </a:r>
                <a:r>
                  <a:rPr lang="en-US" sz="2000" dirty="0" smtClean="0"/>
                  <a:t> and </a:t>
                </a:r>
                <a:r>
                  <a:rPr lang="en-US" sz="2000" b="1" dirty="0" smtClean="0"/>
                  <a:t>b</a:t>
                </a:r>
                <a:r>
                  <a:rPr lang="en-US" sz="2000" dirty="0" smtClean="0"/>
                  <a:t>, </a:t>
                </a:r>
                <a:br>
                  <a:rPr lang="en-US" sz="2000" dirty="0" smtClean="0"/>
                </a:br>
                <a:r>
                  <a:rPr lang="en-US" sz="2000" dirty="0" smtClean="0"/>
                  <a:t>show that:</a:t>
                </a:r>
                <a:br>
                  <a:rPr lang="en-US" sz="2000" dirty="0" smtClean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a:rPr lang="en-US" sz="2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a:rPr lang="en-US" sz="2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a:rPr lang="en-US" sz="2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772816"/>
                <a:ext cx="5236424" cy="4844468"/>
              </a:xfrm>
              <a:prstGeom prst="rect">
                <a:avLst/>
              </a:prstGeom>
              <a:blipFill rotWithShape="0">
                <a:blip r:embed="rId4"/>
                <a:stretch>
                  <a:fillRect l="-1048" t="-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5580112" y="1765127"/>
            <a:ext cx="3200036" cy="478414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811790"/>
            <a:ext cx="548640" cy="537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9032" y="1772816"/>
            <a:ext cx="2119072" cy="1437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9309" y="5085184"/>
            <a:ext cx="2048795" cy="1475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85732" y="5085184"/>
            <a:ext cx="65422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771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434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Extend</a:t>
            </a:r>
            <a:endParaRPr lang="en-GB" sz="40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51520" y="1241465"/>
                <a:ext cx="5256584" cy="55092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0050" indent="-400050">
                  <a:buClr>
                    <a:srgbClr val="C00000"/>
                  </a:buClr>
                  <a:buFont typeface="+mj-lt"/>
                  <a:buAutoNum type="arabicPeriod" startAt="5"/>
                  <a:tabLst>
                    <a:tab pos="742950" algn="l"/>
                  </a:tabLst>
                </a:pPr>
                <a:r>
                  <a:rPr lang="en-US" sz="2200" b="1" dirty="0">
                    <a:solidFill>
                      <a:srgbClr val="C00000"/>
                    </a:solidFill>
                  </a:rPr>
                  <a:t>Problem-solving</a:t>
                </a:r>
                <a:r>
                  <a:rPr lang="en-US" sz="2200" dirty="0"/>
                  <a:t> 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>The </a:t>
                </a:r>
                <a:r>
                  <a:rPr lang="en-US" sz="2200" dirty="0"/>
                  <a:t>area of 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>triangle ABC </a:t>
                </a:r>
                <a:r>
                  <a:rPr lang="en-US" sz="2200" dirty="0"/>
                  <a:t>is 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>21 cm</a:t>
                </a:r>
                <a:r>
                  <a:rPr lang="en-US" sz="2200" baseline="30000" dirty="0" smtClean="0"/>
                  <a:t>2</a:t>
                </a:r>
                <a:r>
                  <a:rPr lang="en-US" sz="2200" dirty="0" smtClean="0"/>
                  <a:t>. </a:t>
                </a:r>
                <a:br>
                  <a:rPr lang="en-US" sz="2200" dirty="0" smtClean="0"/>
                </a:br>
                <a:r>
                  <a:rPr lang="en-US" sz="2200" dirty="0" smtClean="0"/>
                  <a:t>Calculate the </a:t>
                </a:r>
                <a:br>
                  <a:rPr lang="en-US" sz="2200" dirty="0" smtClean="0"/>
                </a:br>
                <a:r>
                  <a:rPr lang="en-US" sz="2200" dirty="0" smtClean="0"/>
                  <a:t>size of </a:t>
                </a:r>
                <a:r>
                  <a:rPr lang="en-US" sz="2200" dirty="0"/>
                  <a:t>the obtuse angle </a:t>
                </a:r>
                <a:r>
                  <a:rPr lang="en-US" sz="2200" dirty="0" smtClean="0"/>
                  <a:t>ABC.</a:t>
                </a:r>
                <a:br>
                  <a:rPr lang="en-US" sz="2200" dirty="0" smtClean="0"/>
                </a:br>
                <a:r>
                  <a:rPr lang="en-US" sz="2200" dirty="0" smtClean="0"/>
                  <a:t>The </a:t>
                </a:r>
                <a:r>
                  <a:rPr lang="en-US" sz="2200" dirty="0"/>
                  <a:t>measurements are rounded to 1 </a:t>
                </a:r>
                <a:r>
                  <a:rPr lang="en-US" sz="2200" dirty="0" err="1" smtClean="0"/>
                  <a:t>d.p.</a:t>
                </a:r>
                <a:r>
                  <a:rPr lang="en-US" sz="2200" dirty="0" smtClean="0"/>
                  <a:t> Give </a:t>
                </a:r>
                <a:r>
                  <a:rPr lang="en-US" sz="2200" dirty="0"/>
                  <a:t>your answer to a suitable level of accuracy.</a:t>
                </a:r>
              </a:p>
              <a:p>
                <a:pPr marL="400050" indent="-400050">
                  <a:buClr>
                    <a:srgbClr val="C00000"/>
                  </a:buClr>
                  <a:buFont typeface="+mj-lt"/>
                  <a:buAutoNum type="arabicPeriod" startAt="5"/>
                  <a:tabLst>
                    <a:tab pos="742950" algn="l"/>
                  </a:tabLst>
                </a:pPr>
                <a:r>
                  <a:rPr lang="en-US" sz="2200" b="1" dirty="0" smtClean="0">
                    <a:solidFill>
                      <a:srgbClr val="C00000"/>
                    </a:solidFill>
                  </a:rPr>
                  <a:t>Communication</a:t>
                </a:r>
                <a:r>
                  <a:rPr lang="en-US" sz="2200" dirty="0" smtClean="0">
                    <a:solidFill>
                      <a:srgbClr val="C00000"/>
                    </a:solidFill>
                  </a:rPr>
                  <a:t> a.</a:t>
                </a:r>
                <a:r>
                  <a:rPr lang="en-US" sz="2200" dirty="0" smtClean="0"/>
                  <a:t> </a:t>
                </a:r>
                <a:r>
                  <a:rPr lang="en-US" sz="2200" dirty="0"/>
                  <a:t>Sketch the graph of </a:t>
                </a:r>
                <a:r>
                  <a:rPr lang="en-US" sz="2200" i="1" dirty="0"/>
                  <a:t>y</a:t>
                </a:r>
                <a:r>
                  <a:rPr lang="en-US" sz="2200" dirty="0"/>
                  <a:t> = </a:t>
                </a:r>
                <a:r>
                  <a:rPr lang="en-US" sz="2200" dirty="0" err="1" smtClean="0"/>
                  <a:t>sin</a:t>
                </a:r>
                <a:r>
                  <a:rPr lang="en-US" sz="2200" i="1" dirty="0" err="1" smtClean="0"/>
                  <a:t>x</a:t>
                </a:r>
                <a:r>
                  <a:rPr lang="en-US" sz="2200" dirty="0" smtClean="0"/>
                  <a:t>, </a:t>
                </a:r>
              </a:p>
              <a:p>
                <a:pPr marL="914400" lvl="1" indent="-51435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742950" algn="l"/>
                  </a:tabLst>
                </a:pPr>
                <a:r>
                  <a:rPr lang="en-US" sz="2200" dirty="0" smtClean="0"/>
                  <a:t>From </a:t>
                </a:r>
                <a:r>
                  <a:rPr lang="en-US" sz="2200" dirty="0"/>
                  <a:t>your graph, </a:t>
                </a:r>
                <a:r>
                  <a:rPr lang="en-US" sz="2200" dirty="0" smtClean="0"/>
                  <a:t>find</a:t>
                </a:r>
              </a:p>
              <a:p>
                <a:pPr marL="1200150" lvl="2" indent="-285750">
                  <a:buClr>
                    <a:srgbClr val="C00000"/>
                  </a:buClr>
                  <a:buFont typeface="+mj-lt"/>
                  <a:buAutoNum type="romanLcPeriod"/>
                  <a:tabLst>
                    <a:tab pos="742950" algn="l"/>
                  </a:tabLst>
                </a:pPr>
                <a:r>
                  <a:rPr lang="en-US" sz="2200" dirty="0" smtClean="0"/>
                  <a:t>sin </a:t>
                </a:r>
                <a:r>
                  <a:rPr lang="en-US" sz="2200" dirty="0"/>
                  <a:t>45° </a:t>
                </a:r>
                <a:r>
                  <a:rPr lang="en-US" sz="2200" dirty="0" smtClean="0"/>
                  <a:t>	</a:t>
                </a:r>
                <a:r>
                  <a:rPr lang="en-US" sz="2200" dirty="0" smtClean="0">
                    <a:solidFill>
                      <a:srgbClr val="C00000"/>
                    </a:solidFill>
                  </a:rPr>
                  <a:t>ii.</a:t>
                </a:r>
                <a:r>
                  <a:rPr lang="en-US" sz="2200" dirty="0" smtClean="0"/>
                  <a:t> </a:t>
                </a:r>
                <a:r>
                  <a:rPr lang="en-US" sz="2200" dirty="0"/>
                  <a:t>sin(180</a:t>
                </a:r>
                <a:r>
                  <a:rPr lang="en-US" sz="2200" dirty="0" smtClean="0"/>
                  <a:t>°- 45</a:t>
                </a:r>
                <a:r>
                  <a:rPr lang="en-US" sz="2200" dirty="0"/>
                  <a:t>°). </a:t>
                </a:r>
                <a:endParaRPr lang="en-US" sz="2200" dirty="0" smtClean="0"/>
              </a:p>
              <a:p>
                <a:pPr marL="857250" lvl="1" indent="-457200">
                  <a:buClr>
                    <a:srgbClr val="C00000"/>
                  </a:buClr>
                  <a:buFont typeface="+mj-lt"/>
                  <a:buAutoNum type="alphaLcPeriod" startAt="2"/>
                </a:pPr>
                <a:r>
                  <a:rPr lang="en-US" sz="2200" dirty="0" smtClean="0"/>
                  <a:t>What </a:t>
                </a:r>
                <a:r>
                  <a:rPr lang="en-US" sz="2200" dirty="0"/>
                  <a:t>do you </a:t>
                </a:r>
                <a:r>
                  <a:rPr lang="en-US" sz="2200" dirty="0" smtClean="0"/>
                  <a:t>notice?</a:t>
                </a:r>
              </a:p>
              <a:p>
                <a:pPr marL="857250" lvl="1" indent="-457200">
                  <a:buClr>
                    <a:srgbClr val="C00000"/>
                  </a:buClr>
                  <a:buFont typeface="+mj-lt"/>
                  <a:buAutoNum type="alphaLcPeriod" startAt="2"/>
                </a:pPr>
                <a:r>
                  <a:rPr lang="en-US" sz="2200" dirty="0" smtClean="0"/>
                  <a:t>Explain </a:t>
                </a:r>
                <a:r>
                  <a:rPr lang="en-US" sz="2200" dirty="0"/>
                  <a:t>why sin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200" dirty="0" smtClean="0"/>
                  <a:t> </a:t>
                </a:r>
                <a:r>
                  <a:rPr lang="en-US" sz="2200" dirty="0"/>
                  <a:t>= sin (180° - 6) for values between 0 and 180‘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41465"/>
                <a:ext cx="5256584" cy="5509200"/>
              </a:xfrm>
              <a:prstGeom prst="rect">
                <a:avLst/>
              </a:prstGeom>
              <a:blipFill rotWithShape="0">
                <a:blip r:embed="rId4"/>
                <a:stretch>
                  <a:fillRect l="-1275" t="-664" r="-1854" b="-1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314" y="1682714"/>
            <a:ext cx="2588979" cy="12669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flipH="1">
            <a:off x="5580112" y="5766355"/>
            <a:ext cx="3240360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Q6d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Draw lines on your graph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476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13.1 – Accuracy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3"/>
              <a:tabLst>
                <a:tab pos="969963" algn="l"/>
                <a:tab pos="1993900" algn="l"/>
                <a:tab pos="27432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In the diagram, the lengths of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are given correct to 1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d.p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69963" algn="l"/>
                <a:tab pos="199390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upper bound for the length of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AC    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BC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69963" algn="l"/>
                <a:tab pos="199390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your answers to part 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to work out the upper bound of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69963" algn="l"/>
                <a:tab pos="199390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lower bound for the length of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69963" algn="l"/>
                <a:tab pos="199390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your answers to part c to work out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lower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bound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800" y="4539990"/>
            <a:ext cx="2707055" cy="2057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024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434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Extend</a:t>
            </a:r>
            <a:endParaRPr lang="en-GB" sz="40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51520" y="1241465"/>
                <a:ext cx="5256584" cy="53917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7"/>
                  <a:tabLst>
                    <a:tab pos="742950" algn="l"/>
                  </a:tabLst>
                </a:pPr>
                <a:r>
                  <a:rPr lang="en-US" sz="2200" b="1" dirty="0" smtClean="0">
                    <a:solidFill>
                      <a:srgbClr val="C00000"/>
                    </a:solidFill>
                  </a:rPr>
                  <a:t>Problem-solving</a:t>
                </a:r>
                <a:r>
                  <a:rPr lang="en-US" sz="2200" dirty="0"/>
                  <a:t> 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>Find </a:t>
                </a:r>
                <a:r>
                  <a:rPr lang="en-US" sz="2200" dirty="0"/>
                  <a:t>the area of 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>the </a:t>
                </a:r>
                <a:r>
                  <a:rPr lang="en-US" sz="2200" dirty="0"/>
                  <a:t>shaded 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>segment </a:t>
                </a:r>
                <a:r>
                  <a:rPr lang="en-US" sz="2200" dirty="0"/>
                  <a:t>in terms 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>of </a:t>
                </a:r>
                <a:r>
                  <a:rPr lang="en-US" sz="2200" i="1" dirty="0"/>
                  <a:t>r</a:t>
                </a:r>
                <a:r>
                  <a:rPr lang="en-US" sz="2200" dirty="0" smtClean="0"/>
                  <a:t>.</a:t>
                </a: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9"/>
                  <a:tabLst>
                    <a:tab pos="742950" algn="l"/>
                  </a:tabLst>
                </a:pPr>
                <a:r>
                  <a:rPr lang="en-US" sz="2200" dirty="0" smtClean="0"/>
                  <a:t>a. 	Sketch the graph of y = </a:t>
                </a:r>
                <a:r>
                  <a:rPr lang="en-US" sz="2200" dirty="0" err="1" smtClean="0"/>
                  <a:t>sin</a:t>
                </a:r>
                <a:r>
                  <a:rPr lang="en-US" sz="2200" i="1" dirty="0" err="1" smtClean="0"/>
                  <a:t>x</a:t>
                </a:r>
                <a:r>
                  <a:rPr lang="en-US" sz="2200" dirty="0" smtClean="0"/>
                  <a:t>.</a:t>
                </a: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742950" algn="l"/>
                  </a:tabLst>
                </a:pPr>
                <a:r>
                  <a:rPr lang="en-US" sz="2200" dirty="0" smtClean="0"/>
                  <a:t>Copy </a:t>
                </a:r>
                <a:r>
                  <a:rPr lang="en-US" sz="2200" dirty="0"/>
                  <a:t>and complete this table of values for </a:t>
                </a:r>
                <a:r>
                  <a:rPr lang="en-US" sz="2200" i="1" dirty="0"/>
                  <a:t>y</a:t>
                </a:r>
                <a:r>
                  <a:rPr lang="en-US" sz="2200" dirty="0"/>
                  <a:t> = </a:t>
                </a:r>
                <a:r>
                  <a:rPr lang="en-US" sz="2200" dirty="0" smtClean="0"/>
                  <a:t>sin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200" dirty="0" smtClean="0"/>
                  <a:t>).</a:t>
                </a:r>
                <a:br>
                  <a:rPr lang="en-US" sz="2200" dirty="0" smtClean="0"/>
                </a:b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endParaRPr lang="en-US" sz="2200" dirty="0" smtClean="0"/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742950" algn="l"/>
                  </a:tabLst>
                </a:pPr>
                <a:r>
                  <a:rPr lang="en-US" sz="2200" dirty="0"/>
                  <a:t>Sketch the graph of </a:t>
                </a:r>
                <a:r>
                  <a:rPr lang="en-US" sz="2200" i="1" dirty="0"/>
                  <a:t>y</a:t>
                </a:r>
                <a:r>
                  <a:rPr lang="en-US" sz="2200" dirty="0"/>
                  <a:t> = </a:t>
                </a:r>
                <a:r>
                  <a:rPr lang="en-US" sz="2200" dirty="0" err="1"/>
                  <a:t>sin</a:t>
                </a:r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a:rPr lang="en-US" sz="2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)</a:t>
                </a:r>
                <a:r>
                  <a:rPr lang="en-US" sz="2200" dirty="0"/>
                  <a:t> on the same axes as your graph of 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i="1" dirty="0" smtClean="0"/>
                  <a:t>y</a:t>
                </a:r>
                <a:r>
                  <a:rPr lang="en-US" sz="2200" dirty="0" smtClean="0"/>
                  <a:t> </a:t>
                </a:r>
                <a:r>
                  <a:rPr lang="en-US" sz="2200" dirty="0"/>
                  <a:t>= </a:t>
                </a:r>
                <a:r>
                  <a:rPr lang="en-US" sz="2200" dirty="0" err="1" smtClean="0"/>
                  <a:t>sin</a:t>
                </a:r>
                <a:r>
                  <a:rPr lang="en-US" sz="2200" i="1" dirty="0" err="1" smtClean="0"/>
                  <a:t>x</a:t>
                </a:r>
                <a:r>
                  <a:rPr lang="en-US" sz="2200" dirty="0" smtClean="0"/>
                  <a:t>.</a:t>
                </a:r>
                <a:endParaRPr lang="en-US" sz="2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41465"/>
                <a:ext cx="5256584" cy="5391797"/>
              </a:xfrm>
              <a:prstGeom prst="rect">
                <a:avLst/>
              </a:prstGeom>
              <a:blipFill rotWithShape="0">
                <a:blip r:embed="rId4"/>
                <a:stretch>
                  <a:fillRect l="-1275" t="-679"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498" y="1249248"/>
            <a:ext cx="2369317" cy="16923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5232981"/>
                  </p:ext>
                </p:extLst>
              </p:nvPr>
            </p:nvGraphicFramePr>
            <p:xfrm>
              <a:off x="309083" y="4221088"/>
              <a:ext cx="5168732" cy="101739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10589"/>
                    <a:gridCol w="936104"/>
                    <a:gridCol w="864096"/>
                    <a:gridCol w="1152128"/>
                    <a:gridCol w="905815"/>
                  </a:tblGrid>
                  <a:tr h="4320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r>
                            <a:rPr lang="en-US" sz="2200" baseline="30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2200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60</a:t>
                          </a:r>
                          <a:r>
                            <a:rPr lang="en-US" sz="2200" baseline="30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2200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90</a:t>
                          </a:r>
                          <a:r>
                            <a:rPr lang="en-US" sz="2200" baseline="30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2200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120</a:t>
                          </a:r>
                          <a:r>
                            <a:rPr lang="en-US" sz="2200" baseline="30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2200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8816">
                    <a:tc>
                      <a:txBody>
                        <a:bodyPr/>
                        <a:lstStyle/>
                        <a:p>
                          <a:r>
                            <a:rPr lang="en-US" sz="22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sin</a:t>
                          </a:r>
                          <a:r>
                            <a:rPr lang="en-US" sz="2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a:rPr lang="en-US" sz="220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US" sz="2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</m:oMath>
                          </a14:m>
                          <a:r>
                            <a:rPr lang="en-US" sz="22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0.7</a:t>
                          </a:r>
                          <a:endParaRPr lang="en-US" sz="2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5232981"/>
                  </p:ext>
                </p:extLst>
              </p:nvPr>
            </p:nvGraphicFramePr>
            <p:xfrm>
              <a:off x="309083" y="4221088"/>
              <a:ext cx="5168732" cy="101739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10589"/>
                    <a:gridCol w="936104"/>
                    <a:gridCol w="864096"/>
                    <a:gridCol w="1152128"/>
                    <a:gridCol w="905815"/>
                  </a:tblGrid>
                  <a:tr h="43204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endParaRPr lang="en-US" sz="2200" b="1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9CDE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r>
                            <a:rPr lang="en-US" sz="2200" baseline="30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2200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60</a:t>
                          </a:r>
                          <a:r>
                            <a:rPr lang="en-US" sz="2200" baseline="30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2200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90</a:t>
                          </a:r>
                          <a:r>
                            <a:rPr lang="en-US" sz="2200" baseline="30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2200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120</a:t>
                          </a:r>
                          <a:r>
                            <a:rPr lang="en-US" sz="2200" baseline="30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sz="2200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8534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465" t="-78351" r="-295814" b="-51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270899" t="-78351" r="-79894" b="-51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865798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434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Extend</a:t>
            </a:r>
            <a:endParaRPr lang="en-GB" sz="4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5905" y="1268759"/>
            <a:ext cx="5130191" cy="5318326"/>
            <a:chOff x="3483872" y="1089030"/>
            <a:chExt cx="5264592" cy="5318326"/>
          </a:xfrm>
        </p:grpSpPr>
        <p:sp>
          <p:nvSpPr>
            <p:cNvPr id="13" name="Round Diagonal Corner Rectangle 12"/>
            <p:cNvSpPr/>
            <p:nvPr/>
          </p:nvSpPr>
          <p:spPr>
            <a:xfrm>
              <a:off x="3491880" y="1089030"/>
              <a:ext cx="5256584" cy="5318325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ound Diagonal Corner Rectangle 13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3563889" y="1666250"/>
                  <a:ext cx="5095139" cy="47411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000" dirty="0" smtClean="0"/>
                    <a:t>Here are two triangles </a:t>
                  </a:r>
                  <a:r>
                    <a:rPr lang="en-US" sz="2000" b="1" dirty="0" smtClean="0"/>
                    <a:t>T</a:t>
                  </a:r>
                  <a:r>
                    <a:rPr lang="en-US" sz="2000" b="1" baseline="-25000" dirty="0" smtClean="0"/>
                    <a:t>1</a:t>
                  </a:r>
                  <a:r>
                    <a:rPr lang="en-US" sz="2000" dirty="0" smtClean="0"/>
                    <a:t> and </a:t>
                  </a:r>
                  <a:r>
                    <a:rPr lang="en-US" sz="2000" b="1" dirty="0" smtClean="0"/>
                    <a:t>T</a:t>
                  </a:r>
                  <a:r>
                    <a:rPr lang="en-US" sz="2000" b="1" baseline="-25000" dirty="0" smtClean="0"/>
                    <a:t>2</a:t>
                  </a:r>
                  <a:r>
                    <a:rPr lang="en-US" sz="2000" dirty="0" smtClean="0"/>
                    <a:t>.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000" dirty="0"/>
                    <a:t>Diagram NOT accurately drawn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000" dirty="0" smtClean="0"/>
                    <a:t/>
                  </a:r>
                  <a:br>
                    <a:rPr lang="en-US" sz="2000" dirty="0" smtClean="0"/>
                  </a:br>
                  <a:r>
                    <a:rPr lang="en-US" sz="2000" dirty="0" smtClean="0"/>
                    <a:t/>
                  </a:r>
                  <a:br>
                    <a:rPr lang="en-US" sz="2000" dirty="0" smtClean="0"/>
                  </a:br>
                  <a:r>
                    <a:rPr lang="en-US" sz="2000" dirty="0" smtClean="0"/>
                    <a:t/>
                  </a:r>
                  <a:br>
                    <a:rPr lang="en-US" sz="2000" dirty="0" smtClean="0"/>
                  </a:br>
                  <a:r>
                    <a:rPr lang="en-US" sz="2000" dirty="0" smtClean="0"/>
                    <a:t/>
                  </a:r>
                  <a:br>
                    <a:rPr lang="en-US" sz="2000" dirty="0" smtClean="0"/>
                  </a:br>
                  <a:r>
                    <a:rPr lang="en-US" sz="2000" dirty="0" smtClean="0"/>
                    <a:t/>
                  </a:r>
                  <a:br>
                    <a:rPr lang="en-US" sz="2000" dirty="0" smtClean="0"/>
                  </a:br>
                  <a:r>
                    <a:rPr lang="en-US" sz="2000" dirty="0" smtClean="0"/>
                    <a:t/>
                  </a:r>
                  <a:br>
                    <a:rPr lang="en-US" sz="2000" dirty="0" smtClean="0"/>
                  </a:br>
                  <a:r>
                    <a:rPr lang="en-US" sz="2000" dirty="0" smtClean="0"/>
                    <a:t>The lengths </a:t>
                  </a:r>
                  <a:r>
                    <a:rPr lang="en-US" sz="2000" dirty="0"/>
                    <a:t>of the sides are in </a:t>
                  </a:r>
                  <a:r>
                    <a:rPr lang="en-US" sz="2000" dirty="0" err="1" smtClean="0"/>
                    <a:t>centimetres</a:t>
                  </a:r>
                  <a:r>
                    <a:rPr lang="en-US" sz="2000" dirty="0" smtClean="0"/>
                    <a:t>. The </a:t>
                  </a:r>
                  <a:r>
                    <a:rPr lang="en-US" sz="2000" dirty="0"/>
                    <a:t>area of triangle </a:t>
                  </a:r>
                  <a:r>
                    <a:rPr lang="en-US" sz="2000" b="1" dirty="0" smtClean="0"/>
                    <a:t>T</a:t>
                  </a:r>
                  <a:r>
                    <a:rPr lang="en-US" sz="2000" b="1" baseline="-25000" dirty="0" smtClean="0"/>
                    <a:t>1</a:t>
                  </a:r>
                  <a:r>
                    <a:rPr lang="en-US" sz="2000" dirty="0" smtClean="0"/>
                    <a:t> </a:t>
                  </a:r>
                  <a:r>
                    <a:rPr lang="en-US" sz="2000" dirty="0"/>
                    <a:t>is equal to the area of triangle </a:t>
                  </a:r>
                  <a:r>
                    <a:rPr lang="en-US" sz="2000" b="1" dirty="0"/>
                    <a:t>T</a:t>
                  </a:r>
                  <a:r>
                    <a:rPr lang="en-US" sz="2000" b="1" baseline="-25000" dirty="0"/>
                    <a:t>2</a:t>
                  </a:r>
                  <a:r>
                    <a:rPr lang="en-US" sz="2000" dirty="0"/>
                    <a:t>.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000" dirty="0"/>
                    <a:t>Work out the value of </a:t>
                  </a:r>
                  <a:r>
                    <a:rPr lang="en-US" sz="2000" i="1" dirty="0"/>
                    <a:t>x</a:t>
                  </a:r>
                  <a:r>
                    <a:rPr lang="en-US" sz="2000" dirty="0"/>
                    <a:t>, giving your answer in the form </a:t>
                  </a:r>
                  <a:r>
                    <a:rPr lang="en-US" sz="2000" i="1" dirty="0"/>
                    <a:t>a</a:t>
                  </a:r>
                  <a:r>
                    <a:rPr lang="en-US" sz="2000" dirty="0"/>
                    <a:t> +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rad>
                    </m:oMath>
                  </a14:m>
                  <a:r>
                    <a:rPr lang="en-US" sz="2000" dirty="0"/>
                    <a:t> where a and b are integers. </a:t>
                  </a:r>
                  <a:r>
                    <a:rPr lang="en-US" sz="2000" dirty="0" smtClean="0"/>
                    <a:t>	</a:t>
                  </a:r>
                  <a:r>
                    <a:rPr lang="en-US" sz="2000" b="1" dirty="0" smtClean="0"/>
                    <a:t>(</a:t>
                  </a:r>
                  <a:r>
                    <a:rPr lang="en-US" sz="2000" b="1" dirty="0"/>
                    <a:t>5 marks)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000" dirty="0" smtClean="0"/>
                    <a:t>	</a:t>
                  </a:r>
                  <a:r>
                    <a:rPr lang="en-US" sz="2000" i="1" dirty="0" smtClean="0"/>
                    <a:t>March </a:t>
                  </a:r>
                  <a:r>
                    <a:rPr lang="en-US" sz="2000" i="1" dirty="0"/>
                    <a:t>2013, Q25, 1MA0/2H</a:t>
                  </a:r>
                  <a:endParaRPr lang="en-US" sz="2000" b="1" i="1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3889" y="1666250"/>
                  <a:ext cx="5095139" cy="474110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351" t="-643" r="-1229" b="-14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2564904"/>
            <a:ext cx="3456384" cy="17281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27984" y="2636912"/>
            <a:ext cx="14401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5580112" y="4889192"/>
            <a:ext cx="3197883" cy="17081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 strategy hint</a:t>
            </a:r>
            <a:r>
              <a:rPr lang="en-US" sz="21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Write an equation using the area formulae 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</a:t>
            </a:r>
            <a:r>
              <a:rPr lang="en-US" sz="21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1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</a:t>
            </a:r>
            <a:r>
              <a:rPr lang="en-US" sz="2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100" b="1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</a:t>
            </a:r>
            <a:r>
              <a:rPr lang="en-US" sz="21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x height for </a:t>
            </a:r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1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92624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434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Extend</a:t>
            </a:r>
            <a:endParaRPr lang="en-GB" sz="4000" b="1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51520" y="1241465"/>
            <a:ext cx="525658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10"/>
              <a:tabLst>
                <a:tab pos="742950" algn="l"/>
              </a:tabLst>
            </a:pPr>
            <a:r>
              <a:rPr lang="en-US" sz="2200" b="1" dirty="0" smtClean="0">
                <a:solidFill>
                  <a:srgbClr val="C00000"/>
                </a:solidFill>
              </a:rPr>
              <a:t>Modelling</a:t>
            </a:r>
            <a:r>
              <a:rPr lang="en-US" sz="2200" dirty="0" smtClean="0">
                <a:solidFill>
                  <a:srgbClr val="C00000"/>
                </a:solidFill>
              </a:rPr>
              <a:t> </a:t>
            </a:r>
            <a:r>
              <a:rPr lang="en-US" sz="2200" dirty="0" smtClean="0"/>
              <a:t>The depth, </a:t>
            </a:r>
            <a:r>
              <a:rPr lang="en-US" sz="2200" i="1" dirty="0" smtClean="0"/>
              <a:t>d</a:t>
            </a:r>
            <a:r>
              <a:rPr lang="en-US" sz="2200" dirty="0" smtClean="0"/>
              <a:t> metres, of water in a harbour at a time </a:t>
            </a:r>
            <a:r>
              <a:rPr lang="en-US" sz="2200" i="1" dirty="0" smtClean="0"/>
              <a:t>t</a:t>
            </a:r>
            <a:r>
              <a:rPr lang="en-US" sz="2200" dirty="0" smtClean="0"/>
              <a:t> hours after midnight is </a:t>
            </a:r>
            <a:r>
              <a:rPr lang="en-US" sz="2200" i="1" dirty="0" smtClean="0"/>
              <a:t>d</a:t>
            </a:r>
            <a:r>
              <a:rPr lang="en-US" sz="2200" dirty="0" smtClean="0"/>
              <a:t> = 12 + 5sin(30</a:t>
            </a:r>
            <a:r>
              <a:rPr lang="en-US" sz="2200" i="1" dirty="0" smtClean="0"/>
              <a:t>t</a:t>
            </a:r>
            <a:r>
              <a:rPr lang="en-US" sz="2200" dirty="0" smtClean="0"/>
              <a:t>), where 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200" i="1" dirty="0" smtClean="0"/>
              <a:t>t</a:t>
            </a:r>
            <a:r>
              <a:rPr lang="en-US" sz="2200" dirty="0" smtClean="0"/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200" dirty="0" smtClean="0"/>
              <a:t> 24.</a:t>
            </a:r>
            <a:br>
              <a:rPr lang="en-US" sz="2200" dirty="0" smtClean="0"/>
            </a:br>
            <a:r>
              <a:rPr lang="en-US" sz="2200" dirty="0" smtClean="0"/>
              <a:t>Sketch the graph of </a:t>
            </a:r>
            <a:r>
              <a:rPr lang="en-US" sz="2200" i="1" dirty="0" smtClean="0"/>
              <a:t>d</a:t>
            </a:r>
            <a:r>
              <a:rPr lang="en-US" sz="2200" dirty="0" smtClean="0"/>
              <a:t> against </a:t>
            </a:r>
            <a:r>
              <a:rPr lang="en-US" sz="2200" i="1" dirty="0" smtClean="0"/>
              <a:t>t</a:t>
            </a:r>
            <a:r>
              <a:rPr lang="en-US" sz="2200" dirty="0" smtClean="0"/>
              <a:t>.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10"/>
              <a:tabLst>
                <a:tab pos="742950" algn="l"/>
              </a:tabLst>
            </a:pPr>
            <a:r>
              <a:rPr lang="en-US" sz="2200" b="1" dirty="0">
                <a:solidFill>
                  <a:srgbClr val="C00000"/>
                </a:solidFill>
              </a:rPr>
              <a:t>Problem-solving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/>
              <a:t>ABCDE is a square-based pyramid. Calculate the volume of the </a:t>
            </a:r>
            <a:r>
              <a:rPr lang="en-US" sz="2200" dirty="0" smtClean="0"/>
              <a:t>pyramid.</a:t>
            </a:r>
            <a:br>
              <a:rPr lang="en-US" sz="2200" dirty="0" smtClean="0"/>
            </a:br>
            <a:r>
              <a:rPr lang="en-US" sz="2200" dirty="0" smtClean="0"/>
              <a:t>Give </a:t>
            </a:r>
            <a:r>
              <a:rPr lang="en-US" sz="2200" dirty="0"/>
              <a:t>your answer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correct </a:t>
            </a:r>
            <a:r>
              <a:rPr lang="en-US" sz="2200" dirty="0"/>
              <a:t>to 3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significant </a:t>
            </a:r>
            <a:r>
              <a:rPr lang="en-US" sz="2200" dirty="0"/>
              <a:t>figures.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4694" y="4157054"/>
            <a:ext cx="2318286" cy="244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552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435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Extend</a:t>
            </a:r>
            <a:endParaRPr lang="en-GB" sz="40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51520" y="1241465"/>
                <a:ext cx="5256584" cy="4242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>
                  <a:buClr>
                    <a:srgbClr val="C00000"/>
                  </a:buClr>
                  <a:buFont typeface="+mj-lt"/>
                  <a:buAutoNum type="arabicPeriod" startAt="12"/>
                  <a:tabLst>
                    <a:tab pos="742950" algn="l"/>
                  </a:tabLst>
                </a:pPr>
                <a:r>
                  <a:rPr lang="en-US" sz="2200" b="1" dirty="0" smtClean="0">
                    <a:solidFill>
                      <a:srgbClr val="C00000"/>
                    </a:solidFill>
                  </a:rPr>
                  <a:t>Modelling</a:t>
                </a:r>
                <a:r>
                  <a:rPr lang="en-US" sz="2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200" dirty="0" smtClean="0"/>
                  <a:t>The </a:t>
                </a:r>
                <a:r>
                  <a:rPr lang="en-US" sz="2200" dirty="0"/>
                  <a:t>horizontal distance travelled by a ball in the time, </a:t>
                </a:r>
                <a:r>
                  <a:rPr lang="en-US" sz="2200" i="1" dirty="0"/>
                  <a:t>t</a:t>
                </a:r>
                <a:r>
                  <a:rPr lang="en-US" sz="2200" dirty="0"/>
                  <a:t> seconds from when it is kicked, is </a:t>
                </a:r>
                <a:r>
                  <a:rPr lang="en-US" sz="2200" i="1" dirty="0"/>
                  <a:t>x</a:t>
                </a:r>
                <a:r>
                  <a:rPr lang="en-US" sz="2200" dirty="0"/>
                  <a:t> metres, where </a:t>
                </a:r>
                <a:r>
                  <a:rPr lang="en-US" sz="2200" i="1" dirty="0"/>
                  <a:t>x</a:t>
                </a:r>
                <a:r>
                  <a:rPr lang="en-US" sz="2200" dirty="0"/>
                  <a:t> = </a:t>
                </a:r>
                <a:r>
                  <a:rPr lang="en-US" sz="2200" dirty="0" smtClean="0"/>
                  <a:t>20</a:t>
                </a:r>
                <a:r>
                  <a:rPr lang="en-US" sz="2200" i="1" dirty="0" smtClean="0"/>
                  <a:t>t</a:t>
                </a:r>
                <a:r>
                  <a:rPr lang="en-US" sz="2200" dirty="0" smtClean="0"/>
                  <a:t> </a:t>
                </a:r>
                <a:r>
                  <a:rPr lang="en-US" sz="2200" dirty="0"/>
                  <a:t>cos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200" dirty="0" smtClean="0"/>
                  <a:t>.</a:t>
                </a:r>
                <a:br>
                  <a:rPr lang="en-US" sz="2200" dirty="0" smtClean="0"/>
                </a:br>
                <a:r>
                  <a:rPr lang="en-US" sz="2200" dirty="0" smtClean="0"/>
                  <a:t>Find </a:t>
                </a:r>
                <a:r>
                  <a:rPr lang="en-US" sz="2200" dirty="0"/>
                  <a:t>the value of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200" dirty="0"/>
                  <a:t> given that </a:t>
                </a:r>
                <a:r>
                  <a:rPr lang="en-US" sz="2200" i="1" dirty="0"/>
                  <a:t>x</a:t>
                </a:r>
                <a:r>
                  <a:rPr lang="en-US" sz="2200" dirty="0"/>
                  <a:t> = 25 when </a:t>
                </a:r>
                <a:r>
                  <a:rPr lang="en-US" sz="2200" i="1" dirty="0"/>
                  <a:t>t</a:t>
                </a:r>
                <a:r>
                  <a:rPr lang="en-US" sz="2200" dirty="0"/>
                  <a:t> = 1.5.</a:t>
                </a:r>
              </a:p>
              <a:p>
                <a:pPr marL="514350" indent="-514350">
                  <a:buClr>
                    <a:srgbClr val="C00000"/>
                  </a:buClr>
                  <a:buFont typeface="+mj-lt"/>
                  <a:buAutoNum type="arabicPeriod" startAt="12"/>
                  <a:tabLst>
                    <a:tab pos="742950" algn="l"/>
                  </a:tabLst>
                </a:pPr>
                <a:r>
                  <a:rPr lang="en-US" sz="2200" b="1" dirty="0" smtClean="0">
                    <a:solidFill>
                      <a:srgbClr val="C00000"/>
                    </a:solidFill>
                  </a:rPr>
                  <a:t>Problem-solving</a:t>
                </a:r>
                <a:endParaRPr lang="en-US" sz="2200" b="1" dirty="0">
                  <a:solidFill>
                    <a:srgbClr val="C00000"/>
                  </a:solidFill>
                </a:endParaRPr>
              </a:p>
              <a:p>
                <a:pPr marL="800100" lvl="1" indent="-342900">
                  <a:buClr>
                    <a:srgbClr val="C00000"/>
                  </a:buClr>
                  <a:buFont typeface="+mj-lt"/>
                  <a:buAutoNum type="alphaLcPeriod"/>
                </a:pPr>
                <a:r>
                  <a:rPr lang="en-US" sz="2200" dirty="0" smtClean="0"/>
                  <a:t>Find </a:t>
                </a:r>
                <a:r>
                  <a:rPr lang="en-US" sz="2200" dirty="0"/>
                  <a:t>the value of* in triangle ABC. </a:t>
                </a:r>
                <a:endParaRPr lang="en-US" sz="2200" dirty="0" smtClean="0"/>
              </a:p>
              <a:p>
                <a:pPr marL="800100" lvl="1" indent="-342900">
                  <a:buClr>
                    <a:srgbClr val="C00000"/>
                  </a:buClr>
                  <a:buFont typeface="+mj-lt"/>
                  <a:buAutoNum type="alphaLcPeriod"/>
                </a:pPr>
                <a:r>
                  <a:rPr lang="en-US" sz="2200" dirty="0" smtClean="0"/>
                  <a:t>The </a:t>
                </a:r>
                <a:r>
                  <a:rPr lang="en-US" sz="2200" dirty="0"/>
                  <a:t>exact value of the area of triangle ABC is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200" dirty="0"/>
                  <a:t> </a:t>
                </a:r>
                <a:r>
                  <a:rPr lang="en-US" sz="2200" i="1" dirty="0"/>
                  <a:t>k</a:t>
                </a:r>
                <a:r>
                  <a:rPr lang="en-US" sz="2200" dirty="0"/>
                  <a:t> cm</a:t>
                </a:r>
                <a:r>
                  <a:rPr lang="en-US" sz="2200" baseline="30000" dirty="0"/>
                  <a:t>2</a:t>
                </a:r>
                <a:r>
                  <a:rPr lang="en-US" sz="2200" dirty="0"/>
                  <a:t>. Find the value </a:t>
                </a:r>
                <a:r>
                  <a:rPr lang="en-US" sz="2200" dirty="0" smtClean="0"/>
                  <a:t/>
                </a:r>
                <a:br>
                  <a:rPr lang="en-US" sz="2200" dirty="0" smtClean="0"/>
                </a:br>
                <a:r>
                  <a:rPr lang="en-US" sz="2200" dirty="0" smtClean="0"/>
                  <a:t>of </a:t>
                </a:r>
                <a:r>
                  <a:rPr lang="en-US" sz="2200" i="1" dirty="0"/>
                  <a:t>k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41465"/>
                <a:ext cx="5256584" cy="4242828"/>
              </a:xfrm>
              <a:prstGeom prst="rect">
                <a:avLst/>
              </a:prstGeom>
              <a:blipFill rotWithShape="0">
                <a:blip r:embed="rId4"/>
                <a:stretch>
                  <a:fillRect l="-1275" t="-862" r="-1738" b="-2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7322" y="5022270"/>
            <a:ext cx="3465181" cy="157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166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13 – Knowledge Check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435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863761"/>
              </p:ext>
            </p:extLst>
          </p:nvPr>
        </p:nvGraphicFramePr>
        <p:xfrm>
          <a:off x="179512" y="1112953"/>
          <a:ext cx="8640960" cy="5616624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640960"/>
              </a:tblGrid>
              <a:tr h="475707">
                <a:tc>
                  <a:txBody>
                    <a:bodyPr/>
                    <a:lstStyle/>
                    <a:p>
                      <a:r>
                        <a:rPr lang="en-US" sz="2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– Knowledge Check</a:t>
                      </a:r>
                      <a:endParaRPr lang="en-US" sz="2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4630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140917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sine 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graph </a:t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repeats every 360</a:t>
                      </a:r>
                      <a:r>
                        <a:rPr lang="en-US" sz="2400" b="0" i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both directions.</a:t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cosine 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graph </a:t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repeats every 360</a:t>
                      </a:r>
                      <a:r>
                        <a:rPr lang="en-US" sz="2400" b="0" i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both directions.</a:t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14630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43175" y="1630541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13.2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51060" y="4438853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13.3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452095" y="4726885"/>
            <a:ext cx="1080120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444208" y="1990581"/>
            <a:ext cx="1080120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3465" y="4077072"/>
            <a:ext cx="3594759" cy="20063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5205" y="1682122"/>
            <a:ext cx="3319700" cy="18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714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13 – Knowledge Check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435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345703"/>
              </p:ext>
            </p:extLst>
          </p:nvPr>
        </p:nvGraphicFramePr>
        <p:xfrm>
          <a:off x="179512" y="1112953"/>
          <a:ext cx="8640960" cy="5616624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640960"/>
              </a:tblGrid>
              <a:tr h="475707">
                <a:tc>
                  <a:txBody>
                    <a:bodyPr/>
                    <a:lstStyle/>
                    <a:p>
                      <a:r>
                        <a:rPr lang="en-US" sz="24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– Knowledge Check</a:t>
                      </a:r>
                      <a:endParaRPr lang="en-US" sz="2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4630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140917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sz="2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tangent 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graph </a:t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repeats every 180</a:t>
                      </a:r>
                      <a:r>
                        <a:rPr lang="en-US" sz="2400" b="0" i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both directions.</a:t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None/>
                        <a:tabLst/>
                        <a:defRPr/>
                      </a:pPr>
                      <a:endParaRPr lang="en-US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endParaRPr lang="en-US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 </a:t>
                      </a:r>
                      <a:r>
                        <a:rPr lang="en-US" sz="24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is not defined for </a:t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angles of the form </a:t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(90 ± 180n°)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area of this triangle </a:t>
                      </a:r>
                      <a:b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½</a:t>
                      </a:r>
                      <a:r>
                        <a:rPr lang="en-US" sz="24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</a:t>
                      </a:r>
                      <a:r>
                        <a:rPr lang="en-US" sz="24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</a:t>
                      </a:r>
                      <a:r>
                        <a:rPr lang="en-US" sz="24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"/>
                        <a:tabLst/>
                        <a:defRPr/>
                      </a:pPr>
                      <a:endParaRPr lang="en-US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14630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43175" y="1630541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13.4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43173" y="4293096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13.5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726523" y="4616261"/>
            <a:ext cx="3725797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300192" y="1990581"/>
            <a:ext cx="1224136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43173" y="5662989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13.5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444208" y="5951021"/>
            <a:ext cx="1080120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1628800"/>
            <a:ext cx="3024336" cy="2808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912" y="4869160"/>
            <a:ext cx="2448272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352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13 – Knowledge Check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436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2211990"/>
                  </p:ext>
                </p:extLst>
              </p:nvPr>
            </p:nvGraphicFramePr>
            <p:xfrm>
              <a:off x="179512" y="1112953"/>
              <a:ext cx="8640960" cy="5616624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8640960"/>
                  </a:tblGrid>
                  <a:tr h="475707">
                    <a:tc>
                      <a:txBody>
                        <a:bodyPr/>
                        <a:lstStyle/>
                        <a:p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 – Knowledge Check</a:t>
                          </a:r>
                          <a:endParaRPr 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</a:tr>
                  <a:tr h="5140917">
                    <a:tc>
                      <a:txBody>
                        <a:bodyPr/>
                        <a:lstStyle/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 sine rule can be used in any triangle.</a:t>
                          </a:r>
                        </a:p>
                        <a:p>
                          <a:pPr marL="857250" indent="-400050">
                            <a:buFont typeface="Courier New" panose="02070309020205020404" pitchFamily="49" charset="0"/>
                            <a:buChar char="o"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9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sin</m:t>
                                  </m:r>
                                  <m:r>
                                    <a:rPr lang="en-US" sz="19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A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9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19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sin</m:t>
                                  </m:r>
                                  <m:r>
                                    <a:rPr lang="en-US" sz="19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B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9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19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sin</m:t>
                                  </m:r>
                                  <m:r>
                                    <a:rPr lang="en-US" sz="19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C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b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Use </a:t>
                          </a:r>
                          <a:r>
                            <a:rPr lang="en-US" sz="19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this to calculate </a:t>
                          </a: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 </a:t>
                          </a:r>
                          <a:r>
                            <a:rPr lang="en-US" sz="19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unknown side</a:t>
                          </a: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19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857250" indent="-457200">
                            <a:buFont typeface="Courier New" panose="02070309020205020404" pitchFamily="49" charset="0"/>
                            <a:buChar char="o"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sin</m:t>
                                  </m:r>
                                  <m:r>
                                    <a:rPr lang="en-US" sz="19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A</m:t>
                                  </m:r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9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9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sin</m:t>
                                  </m:r>
                                  <m:r>
                                    <a:rPr lang="en-US" sz="19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B</m:t>
                                  </m:r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9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r>
                                <a:rPr lang="en-US" sz="19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9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sin</m:t>
                                  </m:r>
                                  <m:r>
                                    <a:rPr lang="en-US" sz="19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C</m:t>
                                  </m:r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b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Use </a:t>
                          </a:r>
                          <a:r>
                            <a:rPr lang="en-US" sz="19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this to calculate </a:t>
                          </a: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 </a:t>
                          </a:r>
                          <a:r>
                            <a:rPr lang="en-US" sz="19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unknown  </a:t>
                          </a: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angle</a:t>
                          </a:r>
                          <a:endParaRPr lang="en-US" sz="1900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 cosine rule can be used in any triangle, </a:t>
                          </a:r>
                        </a:p>
                        <a:p>
                          <a:pPr marL="9144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Courier New" panose="02070309020205020404" pitchFamily="49" charset="0"/>
                            <a:buChar char="o"/>
                            <a:tabLst/>
                            <a:defRPr/>
                          </a:pPr>
                          <a:r>
                            <a:rPr lang="en-US" sz="1900" i="1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</a:t>
                          </a:r>
                          <a:r>
                            <a:rPr lang="en-US" sz="1900" baseline="300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9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</a:t>
                          </a:r>
                          <a:r>
                            <a:rPr lang="en-US" sz="1900" i="1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</a:t>
                          </a:r>
                          <a:r>
                            <a:rPr lang="en-US" sz="1900" baseline="300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9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 </a:t>
                          </a:r>
                          <a:r>
                            <a:rPr lang="en-US" sz="1900" i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</a:t>
                          </a:r>
                          <a:r>
                            <a:rPr lang="en-US" sz="19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r>
                            <a:rPr lang="en-US" sz="19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– 2</a:t>
                          </a:r>
                          <a:r>
                            <a:rPr lang="en-US" sz="1900" i="1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bc</a:t>
                          </a: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cos A </a:t>
                          </a:r>
                          <a:b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Use </a:t>
                          </a:r>
                          <a:r>
                            <a:rPr lang="en-US" sz="19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this to calculate an unknown side</a:t>
                          </a: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en-US" sz="19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914400" indent="-457200">
                            <a:buFont typeface="Courier New" panose="02070309020205020404" pitchFamily="49" charset="0"/>
                            <a:buChar char="o"/>
                          </a:pPr>
                          <a:r>
                            <a:rPr lang="en-US" sz="1900" dirty="0" err="1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cosA</a:t>
                          </a: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9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1900" i="1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b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900" baseline="300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9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 +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900" i="1" dirty="0" smtClean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c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900" baseline="30000" dirty="0" smtClean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  <m:r>
                                    <a:rPr lang="en-US" sz="1900" b="0" i="1" baseline="3000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r>
                                    <a:rPr lang="en-US" sz="19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900" b="0" i="1" dirty="0" smtClean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a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900" baseline="30000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1900" b="0" i="1" dirty="0" smtClean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900" i="1" dirty="0">
                                      <a:solidFill>
                                        <a:schemeClr val="tx1"/>
                                      </a:solidFill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bc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b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</a:b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Use </a:t>
                          </a:r>
                          <a:r>
                            <a:rPr lang="en-US" sz="19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this to calculate an unknown angle</a:t>
                          </a:r>
                          <a:r>
                            <a:rPr lang="en-US" sz="19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 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Pct val="80000"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 plane is a flat surface. In the diagram </a:t>
                          </a:r>
                        </a:p>
                        <a:p>
                          <a:pPr marL="9144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Pct val="80000"/>
                            <a:buFont typeface="Courier New" panose="02070309020205020404" pitchFamily="49" charset="0"/>
                            <a:buChar char="o"/>
                            <a:tabLst/>
                            <a:defRPr/>
                          </a:pP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BC is perpendicular to the plane WXYZ </a:t>
                          </a:r>
                        </a:p>
                        <a:p>
                          <a:pPr marL="9144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Pct val="80000"/>
                            <a:buFont typeface="Courier New" panose="02070309020205020404" pitchFamily="49" charset="0"/>
                            <a:buChar char="o"/>
                            <a:tabLst/>
                            <a:defRPr/>
                          </a:pP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triangle ABC is in a plane perpendicular to the plane WXYZ </a:t>
                          </a:r>
                        </a:p>
                        <a:p>
                          <a:pPr marL="9144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Pct val="80000"/>
                            <a:buFont typeface="Courier New" panose="02070309020205020404" pitchFamily="49" charset="0"/>
                            <a:buChar char="o"/>
                            <a:tabLst/>
                            <a:defRPr/>
                          </a:pP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 is the angle between the line AB and the plane WXYZ. </a:t>
                          </a: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2211990"/>
                  </p:ext>
                </p:extLst>
              </p:nvPr>
            </p:nvGraphicFramePr>
            <p:xfrm>
              <a:off x="179512" y="1112953"/>
              <a:ext cx="8640960" cy="5616624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8640960"/>
                  </a:tblGrid>
                  <a:tr h="475707">
                    <a:tc>
                      <a:txBody>
                        <a:bodyPr/>
                        <a:lstStyle/>
                        <a:p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 </a:t>
                          </a:r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– Knowledge Check</a:t>
                          </a:r>
                          <a:endParaRPr 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</a:tr>
                  <a:tr h="51409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12" t="-9597" r="-494" b="-82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7443175" y="1630541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13.5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43173" y="4293096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13.6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726523" y="4616261"/>
            <a:ext cx="3725797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300192" y="1990581"/>
            <a:ext cx="1224136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43173" y="5734997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13.7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211960" y="6058162"/>
            <a:ext cx="3240360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502" y="2328966"/>
            <a:ext cx="2675327" cy="19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8635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13 – Knowledge Check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436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7404506"/>
                  </p:ext>
                </p:extLst>
              </p:nvPr>
            </p:nvGraphicFramePr>
            <p:xfrm>
              <a:off x="179512" y="1112953"/>
              <a:ext cx="8640960" cy="5616624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8640960"/>
                  </a:tblGrid>
                  <a:tr h="475707">
                    <a:tc>
                      <a:txBody>
                        <a:bodyPr/>
                        <a:lstStyle/>
                        <a:p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 – Knowledge Check</a:t>
                          </a:r>
                          <a:endParaRPr 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</a:tr>
                  <a:tr h="5140917">
                    <a:tc>
                      <a:txBody>
                        <a:bodyPr/>
                        <a:lstStyle/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 graph of </a:t>
                          </a:r>
                          <a:r>
                            <a:rPr lang="en-US" sz="19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-f(x)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is the reflection of the graph of y = f{x) in the x-axis.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 graph of </a:t>
                          </a:r>
                          <a:r>
                            <a:rPr lang="en-US" sz="19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</a:t>
                          </a:r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f(-x)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is the reflection of the graph of y = f(x) in the y-axis.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 graph of </a:t>
                          </a:r>
                          <a:r>
                            <a:rPr lang="en-US" sz="19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-f(-x)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is a reflection of the graph of y = f(x) in the x-axis and then the y-axis, or vice versa. These two reflections are</a:t>
                          </a:r>
                          <a:r>
                            <a:rPr lang="en-US" sz="1900" b="0" i="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equivalent to a rotation of 180° about the origin.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 graph of </a:t>
                          </a:r>
                          <a:r>
                            <a:rPr lang="en-US" sz="19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f(x) + </a:t>
                          </a:r>
                          <a:r>
                            <a:rPr lang="en-US" sz="19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is the translation of the graph of </a:t>
                          </a:r>
                          <a:r>
                            <a:rPr lang="en-US" sz="19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f(x) by </a:t>
                          </a:r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noBar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 graph of </a:t>
                          </a:r>
                          <a:r>
                            <a:rPr lang="en-US" sz="19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</a:t>
                          </a:r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f(</a:t>
                          </a:r>
                          <a:r>
                            <a:rPr lang="en-US" sz="19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+ </a:t>
                          </a:r>
                          <a:r>
                            <a:rPr lang="en-US" sz="19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</a:t>
                          </a:r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is the translation of the graph of </a:t>
                          </a:r>
                          <a:r>
                            <a:rPr lang="en-US" sz="19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f(x)</a:t>
                          </a:r>
                          <a:r>
                            <a:rPr lang="en-US" sz="1900" b="0" i="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by </a:t>
                          </a:r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noBar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US" sz="1900" b="0" i="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 graph of </a:t>
                          </a:r>
                          <a:r>
                            <a:rPr lang="en-US" sz="19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</a:t>
                          </a:r>
                          <a:r>
                            <a:rPr lang="en-US" sz="1900" b="1" i="1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</a:t>
                          </a:r>
                          <a:r>
                            <a:rPr lang="en-US" sz="1900" b="1" i="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</a:t>
                          </a:r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</a:t>
                          </a:r>
                          <a:r>
                            <a:rPr lang="en-US" sz="19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 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is a vertical stretch of the graph of </a:t>
                          </a:r>
                          <a:r>
                            <a:rPr lang="en-US" sz="19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f(x),</a:t>
                          </a:r>
                          <a:r>
                            <a:rPr lang="en-US" sz="1900" b="0" i="0" baseline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with scale factor </a:t>
                          </a:r>
                          <a:r>
                            <a:rPr lang="en-US" sz="19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parallel to the </a:t>
                          </a:r>
                          <a:r>
                            <a:rPr lang="en-US" sz="19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-axis.</a:t>
                          </a:r>
                        </a:p>
                        <a:p>
                          <a:pPr marL="457200" marR="0" lvl="0" indent="-4572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ebdings" panose="05030102010509060703" pitchFamily="18" charset="2"/>
                            <a:buChar char=""/>
                            <a:tabLst/>
                            <a:defRPr/>
                          </a:pP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 graph of </a:t>
                          </a:r>
                          <a:r>
                            <a:rPr lang="en-US" sz="19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</a:t>
                          </a:r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f(</a:t>
                          </a:r>
                          <a:r>
                            <a:rPr lang="en-US" sz="1900" b="1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ax</a:t>
                          </a:r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 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is a horizontal stretch of the graph of </a:t>
                          </a:r>
                          <a:r>
                            <a:rPr lang="en-US" sz="19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= f(</a:t>
                          </a:r>
                          <a:r>
                            <a:rPr lang="en-US" sz="1900" b="0" i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</a:t>
                          </a:r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), with scale factor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a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900" b="0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parallel to the x-axis.</a:t>
                          </a: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7404506"/>
                  </p:ext>
                </p:extLst>
              </p:nvPr>
            </p:nvGraphicFramePr>
            <p:xfrm>
              <a:off x="179512" y="1112953"/>
              <a:ext cx="8640960" cy="5616624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{5940675A-B579-460E-94D1-54222C63F5DA}</a:tableStyleId>
                  </a:tblPr>
                  <a:tblGrid>
                    <a:gridCol w="8640960"/>
                  </a:tblGrid>
                  <a:tr h="475707">
                    <a:tc>
                      <a:txBody>
                        <a:bodyPr/>
                        <a:lstStyle/>
                        <a:p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 </a:t>
                          </a:r>
                          <a:r>
                            <a:rPr lang="en-US" sz="1900" b="1" i="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– Knowledge Check</a:t>
                          </a:r>
                          <a:endParaRPr 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75000"/>
                          </a:schemeClr>
                        </a:solidFill>
                      </a:tcPr>
                    </a:tc>
                  </a:tr>
                  <a:tr h="51409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R="1463040" anchor="ctr">
                        <a:lnL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ysDot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12" t="-9597" r="-494" b="-82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7451060" y="1772816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13.8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43173" y="4005064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13.9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726523" y="4328229"/>
            <a:ext cx="3725797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308077" y="2132856"/>
            <a:ext cx="1224136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43175" y="2494637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13.8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300192" y="2854677"/>
            <a:ext cx="1224136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43175" y="3214717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13.8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300192" y="3574757"/>
            <a:ext cx="1224136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424554" y="4726885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13.9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707904" y="5050050"/>
            <a:ext cx="3725797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424554" y="5590981"/>
            <a:ext cx="144142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Mastery </a:t>
            </a:r>
            <a:br>
              <a:rPr lang="en-US" dirty="0" smtClean="0"/>
            </a:br>
            <a:r>
              <a:rPr lang="en-US" dirty="0" smtClean="0"/>
              <a:t>Lesson 13.9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707904" y="5914146"/>
            <a:ext cx="3725797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89211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400" dirty="0" smtClean="0"/>
              <a:t>13 – Knowledge Check</a:t>
            </a:r>
            <a:endParaRPr lang="en-GB" sz="34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437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94431"/>
              </p:ext>
            </p:extLst>
          </p:nvPr>
        </p:nvGraphicFramePr>
        <p:xfrm>
          <a:off x="179512" y="1154299"/>
          <a:ext cx="8640960" cy="5443053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8640960"/>
              </a:tblGrid>
              <a:tr h="475707">
                <a:tc>
                  <a:txBody>
                    <a:bodyPr/>
                    <a:lstStyle/>
                    <a:p>
                      <a:r>
                        <a:rPr lang="en-US" sz="2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– Knowledge Check</a:t>
                      </a:r>
                      <a:endParaRPr lang="en-US" sz="2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5486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9096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each statement A, B and C, choose a score: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1 - strongly disagree;   2 - disagree; </a:t>
                      </a:r>
                      <a:br>
                        <a:rPr lang="en-US" sz="2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3 - agree;   4 - strongly agree </a:t>
                      </a:r>
                    </a:p>
                    <a:p>
                      <a:pPr marL="514350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lang="en-US" sz="2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always try hard in mathematics </a:t>
                      </a:r>
                    </a:p>
                    <a:p>
                      <a:pPr marL="514350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lang="en-US" sz="2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Doing mathematics never makes me worried </a:t>
                      </a:r>
                    </a:p>
                    <a:p>
                      <a:pPr marL="514350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lang="en-US" sz="2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am good at mathematics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any statement you scored less than 3, write down two things you could do so that you agree more strongly in the future.</a:t>
                      </a:r>
                    </a:p>
                  </a:txBody>
                  <a:tcPr marR="548640"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" name="Flowchart: Delay 19"/>
          <p:cNvSpPr/>
          <p:nvPr/>
        </p:nvSpPr>
        <p:spPr>
          <a:xfrm flipH="1">
            <a:off x="8316415" y="1700808"/>
            <a:ext cx="437101" cy="4968552"/>
          </a:xfrm>
          <a:prstGeom prst="flowChartDelay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6382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437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Unit Test</a:t>
            </a:r>
            <a:endParaRPr lang="en-GB" sz="4000" b="1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601177"/>
              </p:ext>
            </p:extLst>
          </p:nvPr>
        </p:nvGraphicFramePr>
        <p:xfrm>
          <a:off x="251518" y="1196360"/>
          <a:ext cx="8568952" cy="79248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520282"/>
                <a:gridCol w="6048670"/>
              </a:tblGrid>
              <a:tr h="52068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– Unit Test</a:t>
                      </a:r>
                      <a:endParaRPr lang="en-US" sz="23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 how you did on your Student Progression Chart.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580112" y="1988840"/>
            <a:ext cx="3200036" cy="45604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824" y="2027814"/>
            <a:ext cx="548640" cy="53709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05905" y="2060847"/>
            <a:ext cx="5130191" cy="4475788"/>
            <a:chOff x="3483872" y="1089030"/>
            <a:chExt cx="5264592" cy="4475788"/>
          </a:xfrm>
        </p:grpSpPr>
        <p:sp>
          <p:nvSpPr>
            <p:cNvPr id="15" name="Round Diagonal Corner Rectangle 14"/>
            <p:cNvSpPr/>
            <p:nvPr/>
          </p:nvSpPr>
          <p:spPr>
            <a:xfrm>
              <a:off x="3491880" y="1089030"/>
              <a:ext cx="5256584" cy="4475787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ound Diagonal Corner Rectangle 15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3563889" y="1666250"/>
                  <a:ext cx="5095139" cy="389856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100" dirty="0" smtClean="0"/>
                    <a:t>The diagram shows the triangle </a:t>
                  </a:r>
                  <a:r>
                    <a:rPr lang="en-US" sz="2100" i="1" dirty="0" smtClean="0"/>
                    <a:t>PQR</a:t>
                  </a:r>
                  <a:r>
                    <a:rPr lang="en-US" sz="2100" dirty="0" smtClean="0"/>
                    <a:t>.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100" dirty="0" smtClean="0"/>
                    <a:t/>
                  </a:r>
                  <a:br>
                    <a:rPr lang="en-US" sz="2100" dirty="0" smtClean="0"/>
                  </a:br>
                  <a:r>
                    <a:rPr lang="en-US" sz="2100" dirty="0" smtClean="0"/>
                    <a:t/>
                  </a:r>
                  <a:br>
                    <a:rPr lang="en-US" sz="2100" dirty="0" smtClean="0"/>
                  </a:br>
                  <a:r>
                    <a:rPr lang="en-US" sz="2100" dirty="0" smtClean="0"/>
                    <a:t/>
                  </a:r>
                  <a:br>
                    <a:rPr lang="en-US" sz="2100" dirty="0" smtClean="0"/>
                  </a:br>
                  <a:r>
                    <a:rPr lang="en-US" sz="3200" dirty="0" smtClean="0"/>
                    <a:t/>
                  </a:r>
                  <a:br>
                    <a:rPr lang="en-US" sz="3200" dirty="0" smtClean="0"/>
                  </a:br>
                  <a:r>
                    <a:rPr lang="en-US" sz="2100" i="1" dirty="0" smtClean="0"/>
                    <a:t>PQ</a:t>
                  </a:r>
                  <a:r>
                    <a:rPr lang="en-US" sz="2100" dirty="0" smtClean="0"/>
                    <a:t> = </a:t>
                  </a:r>
                  <a:r>
                    <a:rPr lang="en-US" sz="2100" i="1" dirty="0" smtClean="0"/>
                    <a:t>x</a:t>
                  </a:r>
                  <a:r>
                    <a:rPr lang="en-US" sz="2100" dirty="0" smtClean="0"/>
                    <a:t> </a:t>
                  </a:r>
                  <a:r>
                    <a:rPr lang="en-US" sz="2100" dirty="0"/>
                    <a:t>cm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100" i="1" dirty="0"/>
                    <a:t>PR</a:t>
                  </a:r>
                  <a:r>
                    <a:rPr lang="en-US" sz="2100" dirty="0"/>
                    <a:t> = </a:t>
                  </a:r>
                  <a:r>
                    <a:rPr lang="en-US" sz="2100" dirty="0" smtClean="0"/>
                    <a:t>2</a:t>
                  </a:r>
                  <a:r>
                    <a:rPr lang="en-US" sz="2100" i="1" dirty="0" smtClean="0"/>
                    <a:t>x</a:t>
                  </a:r>
                  <a:r>
                    <a:rPr lang="en-US" sz="2100" dirty="0" smtClean="0"/>
                    <a:t> </a:t>
                  </a:r>
                  <a:r>
                    <a:rPr lang="en-US" sz="2100" dirty="0"/>
                    <a:t>cm </a:t>
                  </a:r>
                  <a:endParaRPr lang="en-US" sz="2100" dirty="0" smtClean="0"/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100" dirty="0" smtClean="0"/>
                    <a:t>Angle </a:t>
                  </a:r>
                  <a:r>
                    <a:rPr lang="en-US" sz="2100" i="1" dirty="0"/>
                    <a:t>QPR</a:t>
                  </a:r>
                  <a:r>
                    <a:rPr lang="en-US" sz="2100" dirty="0"/>
                    <a:t> = 30°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100" dirty="0"/>
                    <a:t>The area of triangle </a:t>
                  </a:r>
                  <a:r>
                    <a:rPr lang="en-US" sz="2100" i="1" dirty="0"/>
                    <a:t>PQR</a:t>
                  </a:r>
                  <a:r>
                    <a:rPr lang="en-US" sz="2100" dirty="0"/>
                    <a:t> = </a:t>
                  </a:r>
                  <a:r>
                    <a:rPr lang="en-US" sz="2100" i="1" dirty="0"/>
                    <a:t>A</a:t>
                  </a:r>
                  <a:r>
                    <a:rPr lang="en-US" sz="2100" dirty="0"/>
                    <a:t> cm</a:t>
                  </a:r>
                  <a:r>
                    <a:rPr lang="en-US" sz="2100" baseline="30000" dirty="0"/>
                    <a:t>2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100" dirty="0"/>
                    <a:t>Show that </a:t>
                  </a:r>
                  <a:r>
                    <a:rPr lang="en-US" sz="2100" i="1" dirty="0"/>
                    <a:t>x</a:t>
                  </a:r>
                  <a:r>
                    <a:rPr lang="en-US" sz="2100" dirty="0"/>
                    <a:t> = -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rad>
                    </m:oMath>
                  </a14:m>
                  <a:r>
                    <a:rPr lang="en-US" sz="2100" dirty="0"/>
                    <a:t> </a:t>
                  </a:r>
                  <a:r>
                    <a:rPr lang="en-US" sz="2100" dirty="0" smtClean="0"/>
                    <a:t>	</a:t>
                  </a:r>
                  <a:r>
                    <a:rPr lang="en-US" sz="2100" b="1" dirty="0" smtClean="0"/>
                    <a:t>(</a:t>
                  </a:r>
                  <a:r>
                    <a:rPr lang="en-US" sz="2100" b="1" dirty="0"/>
                    <a:t>4 marks)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100" dirty="0" smtClean="0"/>
                    <a:t>	</a:t>
                  </a:r>
                  <a:r>
                    <a:rPr lang="en-US" sz="2100" i="1" dirty="0" smtClean="0"/>
                    <a:t>Nov </a:t>
                  </a:r>
                  <a:r>
                    <a:rPr lang="en-US" sz="2100" i="1" dirty="0"/>
                    <a:t>2012, Q25, 1MA0/1HJ</a:t>
                  </a:r>
                  <a:endParaRPr lang="en-US" sz="2100" b="1" i="1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3889" y="1666250"/>
                  <a:ext cx="5095139" cy="389856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474" t="-939" r="-1474" b="-20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784" y="3070845"/>
            <a:ext cx="2702080" cy="208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817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13.1 – Accuracy</a:t>
            </a:r>
            <a:endParaRPr lang="en-GB" sz="36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9512" y="1196751"/>
            <a:ext cx="8712968" cy="5423057"/>
            <a:chOff x="3483872" y="1089029"/>
            <a:chExt cx="5264592" cy="5423057"/>
          </a:xfrm>
        </p:grpSpPr>
        <p:sp>
          <p:nvSpPr>
            <p:cNvPr id="8" name="Round Diagonal Corner Rectangle 7"/>
            <p:cNvSpPr/>
            <p:nvPr/>
          </p:nvSpPr>
          <p:spPr>
            <a:xfrm>
              <a:off x="3491880" y="1089029"/>
              <a:ext cx="5256584" cy="5423057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 Diagonal Corner Rectangle 8"/>
            <p:cNvSpPr/>
            <p:nvPr/>
          </p:nvSpPr>
          <p:spPr>
            <a:xfrm>
              <a:off x="3483872" y="1089031"/>
              <a:ext cx="5256584" cy="428544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1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558864" y="1618055"/>
                  <a:ext cx="5121882" cy="415536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1600" dirty="0" smtClean="0"/>
                    <a:t>In this diagram, the measurements are correct to 3 significant figures, </a:t>
                  </a:r>
                </a:p>
                <a:p>
                  <a:pPr marL="342900" indent="-342900">
                    <a:spcAft>
                      <a:spcPts val="0"/>
                    </a:spcAft>
                    <a:buFont typeface="+mj-lt"/>
                    <a:buAutoNum type="alphaLcPeriod"/>
                    <a:tabLst>
                      <a:tab pos="4972050" algn="r"/>
                    </a:tabLst>
                  </a:pPr>
                  <a:r>
                    <a:rPr lang="en-US" sz="1600" dirty="0" smtClean="0"/>
                    <a:t>Find </a:t>
                  </a:r>
                  <a:r>
                    <a:rPr lang="en-US" sz="1600" dirty="0"/>
                    <a:t>the upper and lower bounds for the value oft, to 3 decimal places, </a:t>
                  </a:r>
                  <a:endParaRPr lang="en-US" sz="1600" dirty="0" smtClean="0"/>
                </a:p>
                <a:p>
                  <a:pPr marL="342900" indent="-342900">
                    <a:spcAft>
                      <a:spcPts val="0"/>
                    </a:spcAft>
                    <a:buFont typeface="+mj-lt"/>
                    <a:buAutoNum type="alphaLcPeriod"/>
                    <a:tabLst>
                      <a:tab pos="4972050" algn="r"/>
                    </a:tabLst>
                  </a:pPr>
                  <a:r>
                    <a:rPr lang="en-US" sz="1600" dirty="0" smtClean="0"/>
                    <a:t>Give </a:t>
                  </a:r>
                  <a:r>
                    <a:rPr lang="en-US" sz="1600" dirty="0"/>
                    <a:t>the value of x to a suitable level of accuracy</a:t>
                  </a:r>
                  <a:r>
                    <a:rPr lang="en-US" sz="1600" dirty="0" smtClean="0"/>
                    <a:t>.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endParaRPr lang="en-US" sz="1600" dirty="0">
                    <a:latin typeface="Comic Sans MS" panose="030F0702030302020204" pitchFamily="66" charset="0"/>
                  </a:endParaRPr>
                </a:p>
                <a:p>
                  <a:pPr marL="342900" indent="-342900">
                    <a:spcAft>
                      <a:spcPts val="0"/>
                    </a:spcAft>
                    <a:buFont typeface="+mj-lt"/>
                    <a:buAutoNum type="alphaLcPeriod"/>
                    <a:tabLst>
                      <a:tab pos="4972050" algn="r"/>
                    </a:tabLst>
                  </a:pPr>
                  <a:r>
                    <a:rPr lang="en-US" sz="1600" dirty="0" smtClean="0">
                      <a:latin typeface="Comic Sans MS" panose="030F0702030302020204" pitchFamily="66" charset="0"/>
                    </a:rPr>
                    <a:t>AB</a:t>
                  </a:r>
                  <a:r>
                    <a:rPr lang="en-US" sz="1600" dirty="0">
                      <a:latin typeface="Comic Sans MS" panose="030F0702030302020204" pitchFamily="66" charset="0"/>
                    </a:rPr>
                    <a:t>: upper bound = 8.235m, lower bound = 8.225 m </a:t>
                  </a:r>
                  <a:r>
                    <a:rPr lang="en-US" sz="1600" dirty="0" smtClean="0">
                      <a:latin typeface="Comic Sans MS" panose="030F0702030302020204" pitchFamily="66" charset="0"/>
                    </a:rPr>
                    <a:t/>
                  </a:r>
                  <a:br>
                    <a:rPr lang="en-US" sz="1600" dirty="0" smtClean="0">
                      <a:latin typeface="Comic Sans MS" panose="030F0702030302020204" pitchFamily="66" charset="0"/>
                    </a:rPr>
                  </a:br>
                  <a:r>
                    <a:rPr lang="en-US" sz="1600" dirty="0" smtClean="0">
                      <a:latin typeface="Comic Sans MS" panose="030F0702030302020204" pitchFamily="66" charset="0"/>
                    </a:rPr>
                    <a:t>BC</a:t>
                  </a:r>
                  <a:r>
                    <a:rPr lang="en-US" sz="1600" dirty="0">
                      <a:latin typeface="Comic Sans MS" panose="030F0702030302020204" pitchFamily="66" charset="0"/>
                    </a:rPr>
                    <a:t>: upper bound = 5.305 m, lower bound = 5.355 m </a:t>
                  </a:r>
                  <a:r>
                    <a:rPr lang="en-US" sz="1600" dirty="0" smtClean="0">
                      <a:latin typeface="Comic Sans MS" panose="030F0702030302020204" pitchFamily="66" charset="0"/>
                    </a:rPr>
                    <a:t/>
                  </a:r>
                  <a:br>
                    <a:rPr lang="en-US" sz="1600" dirty="0" smtClean="0">
                      <a:latin typeface="Comic Sans MS" panose="030F0702030302020204" pitchFamily="66" charset="0"/>
                    </a:rPr>
                  </a:br>
                  <a:r>
                    <a:rPr lang="en-US" sz="1600" dirty="0" smtClean="0">
                      <a:latin typeface="Comic Sans MS" panose="030F0702030302020204" pitchFamily="66" charset="0"/>
                    </a:rPr>
                    <a:t>The upper bound for cos x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600" dirty="0">
                              <a:latin typeface="Comic Sans MS" panose="030F0702030302020204" pitchFamily="66" charset="0"/>
                            </a:rPr>
                            <m:t>5.365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600" dirty="0">
                              <a:latin typeface="Comic Sans MS" panose="030F0702030302020204" pitchFamily="66" charset="0"/>
                            </a:rPr>
                            <m:t>8.225</m:t>
                          </m:r>
                        </m:den>
                      </m:f>
                      <m:r>
                        <a:rPr lang="en-US" sz="16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1600" dirty="0" smtClean="0">
                      <a:latin typeface="Comic Sans MS" panose="030F0702030302020204" pitchFamily="66" charset="0"/>
                    </a:rPr>
                    <a:t>= 0.6522796353</a:t>
                  </a:r>
                  <a:br>
                    <a:rPr lang="en-US" sz="1600" dirty="0" smtClean="0">
                      <a:latin typeface="Comic Sans MS" panose="030F0702030302020204" pitchFamily="66" charset="0"/>
                    </a:rPr>
                  </a:br>
                  <a:r>
                    <a:rPr lang="en-US" sz="1600" dirty="0" smtClean="0">
                      <a:latin typeface="Comic Sans MS" panose="030F0702030302020204" pitchFamily="66" charset="0"/>
                    </a:rPr>
                    <a:t>So </a:t>
                  </a:r>
                  <a:r>
                    <a:rPr lang="en-US" sz="1600" dirty="0">
                      <a:latin typeface="Comic Sans MS" panose="030F0702030302020204" pitchFamily="66" charset="0"/>
                    </a:rPr>
                    <a:t>x = 49.286° (3 </a:t>
                  </a:r>
                  <a:r>
                    <a:rPr lang="en-US" sz="1600" dirty="0" err="1">
                      <a:latin typeface="Comic Sans MS" panose="030F0702030302020204" pitchFamily="66" charset="0"/>
                    </a:rPr>
                    <a:t>d.p</a:t>
                  </a:r>
                  <a:r>
                    <a:rPr lang="en-US" sz="1600" dirty="0" err="1" smtClean="0">
                      <a:latin typeface="Comic Sans MS" panose="030F0702030302020204" pitchFamily="66" charset="0"/>
                    </a:rPr>
                    <a:t>.</a:t>
                  </a:r>
                  <a:r>
                    <a:rPr lang="en-US" sz="1600" dirty="0" smtClean="0">
                      <a:latin typeface="Comic Sans MS" panose="030F0702030302020204" pitchFamily="66" charset="0"/>
                    </a:rPr>
                    <a:t>)</a:t>
                  </a:r>
                  <a:br>
                    <a:rPr lang="en-US" sz="1600" dirty="0" smtClean="0">
                      <a:latin typeface="Comic Sans MS" panose="030F0702030302020204" pitchFamily="66" charset="0"/>
                    </a:rPr>
                  </a:br>
                  <a:r>
                    <a:rPr lang="en-US" sz="1600" dirty="0" smtClean="0">
                      <a:latin typeface="Comic Sans MS" panose="030F0702030302020204" pitchFamily="66" charset="0"/>
                    </a:rPr>
                    <a:t>The </a:t>
                  </a:r>
                  <a:r>
                    <a:rPr lang="en-US" sz="1600" dirty="0">
                      <a:latin typeface="Comic Sans MS" panose="030F0702030302020204" pitchFamily="66" charset="0"/>
                    </a:rPr>
                    <a:t>lower bound for </a:t>
                  </a:r>
                  <a:r>
                    <a:rPr lang="en-US" sz="1600" dirty="0" smtClean="0">
                      <a:latin typeface="Comic Sans MS" panose="030F0702030302020204" pitchFamily="66" charset="0"/>
                    </a:rPr>
                    <a:t>cos x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600" dirty="0">
                              <a:latin typeface="Comic Sans MS" panose="030F0702030302020204" pitchFamily="66" charset="0"/>
                            </a:rPr>
                            <m:t>5.3</m:t>
                          </m:r>
                          <m:r>
                            <m:rPr>
                              <m:nor/>
                            </m:rPr>
                            <a:rPr lang="en-US" sz="1600" b="0" i="0" dirty="0" smtClean="0">
                              <a:latin typeface="Comic Sans MS" panose="030F0702030302020204" pitchFamily="66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1600" dirty="0">
                              <a:latin typeface="Comic Sans MS" panose="030F0702030302020204" pitchFamily="66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600" dirty="0">
                              <a:latin typeface="Comic Sans MS" panose="030F0702030302020204" pitchFamily="66" charset="0"/>
                            </a:rPr>
                            <m:t>8.2</m:t>
                          </m:r>
                          <m:r>
                            <m:rPr>
                              <m:nor/>
                            </m:rPr>
                            <a:rPr lang="en-US" sz="1600" b="0" i="0" dirty="0" smtClean="0">
                              <a:latin typeface="Comic Sans MS" panose="030F0702030302020204" pitchFamily="66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1600" dirty="0">
                              <a:latin typeface="Comic Sans MS" panose="030F0702030302020204" pitchFamily="66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1600" dirty="0" smtClean="0">
                      <a:latin typeface="Comic Sans MS" panose="030F0702030302020204" pitchFamily="66" charset="0"/>
                    </a:rPr>
                    <a:t/>
                  </a:r>
                  <a:br>
                    <a:rPr lang="en-US" sz="1600" dirty="0" smtClean="0">
                      <a:latin typeface="Comic Sans MS" panose="030F0702030302020204" pitchFamily="66" charset="0"/>
                    </a:rPr>
                  </a:br>
                  <a:r>
                    <a:rPr lang="en-US" sz="1600" dirty="0" smtClean="0">
                      <a:latin typeface="Comic Sans MS" panose="030F0702030302020204" pitchFamily="66" charset="0"/>
                    </a:rPr>
                    <a:t>So x = </a:t>
                  </a:r>
                  <a:r>
                    <a:rPr lang="en-US" sz="1600" dirty="0">
                      <a:latin typeface="Comic Sans MS" panose="030F0702030302020204" pitchFamily="66" charset="0"/>
                    </a:rPr>
                    <a:t>49.438° (3 </a:t>
                  </a:r>
                  <a:r>
                    <a:rPr lang="en-US" sz="1600" dirty="0" err="1">
                      <a:latin typeface="Comic Sans MS" panose="030F0702030302020204" pitchFamily="66" charset="0"/>
                    </a:rPr>
                    <a:t>d.p.</a:t>
                  </a:r>
                  <a:r>
                    <a:rPr lang="en-US" sz="1600" dirty="0">
                      <a:latin typeface="Comic Sans MS" panose="030F0702030302020204" pitchFamily="66" charset="0"/>
                    </a:rPr>
                    <a:t>) </a:t>
                  </a:r>
                  <a:br>
                    <a:rPr lang="en-US" sz="1600" dirty="0">
                      <a:latin typeface="Comic Sans MS" panose="030F0702030302020204" pitchFamily="66" charset="0"/>
                    </a:rPr>
                  </a:br>
                  <a:r>
                    <a:rPr lang="en-US" sz="1600" dirty="0" smtClean="0">
                      <a:latin typeface="Comic Sans MS" panose="030F0702030302020204" pitchFamily="66" charset="0"/>
                    </a:rPr>
                    <a:t>So </a:t>
                  </a:r>
                  <a:r>
                    <a:rPr lang="en-US" sz="1600" dirty="0">
                      <a:latin typeface="Comic Sans MS" panose="030F0702030302020204" pitchFamily="66" charset="0"/>
                    </a:rPr>
                    <a:t>The upper bound for x </a:t>
                  </a:r>
                  <a:r>
                    <a:rPr lang="en-US" sz="1600" dirty="0" smtClean="0">
                      <a:latin typeface="Comic Sans MS" panose="030F0702030302020204" pitchFamily="66" charset="0"/>
                    </a:rPr>
                    <a:t>is 49.438</a:t>
                  </a:r>
                  <a:r>
                    <a:rPr lang="en-US" sz="1600" dirty="0">
                      <a:latin typeface="Comic Sans MS" panose="030F0702030302020204" pitchFamily="66" charset="0"/>
                    </a:rPr>
                    <a:t>° </a:t>
                  </a:r>
                  <a:r>
                    <a:rPr lang="en-US" sz="1600" dirty="0" smtClean="0">
                      <a:latin typeface="Comic Sans MS" panose="030F0702030302020204" pitchFamily="66" charset="0"/>
                    </a:rPr>
                    <a:t/>
                  </a:r>
                  <a:br>
                    <a:rPr lang="en-US" sz="1600" dirty="0" smtClean="0">
                      <a:latin typeface="Comic Sans MS" panose="030F0702030302020204" pitchFamily="66" charset="0"/>
                    </a:rPr>
                  </a:br>
                  <a:r>
                    <a:rPr lang="en-US" sz="1600" dirty="0" smtClean="0">
                      <a:latin typeface="Comic Sans MS" panose="030F0702030302020204" pitchFamily="66" charset="0"/>
                    </a:rPr>
                    <a:t>and the lower </a:t>
                  </a:r>
                  <a:r>
                    <a:rPr lang="en-US" sz="1600" dirty="0">
                      <a:latin typeface="Comic Sans MS" panose="030F0702030302020204" pitchFamily="66" charset="0"/>
                    </a:rPr>
                    <a:t>bound </a:t>
                  </a:r>
                  <a:r>
                    <a:rPr lang="en-US" sz="1600" dirty="0" smtClean="0">
                      <a:latin typeface="Comic Sans MS" panose="030F0702030302020204" pitchFamily="66" charset="0"/>
                    </a:rPr>
                    <a:t>is 49.286°</a:t>
                  </a:r>
                </a:p>
                <a:p>
                  <a:pPr marL="342900" indent="-342900">
                    <a:spcAft>
                      <a:spcPts val="0"/>
                    </a:spcAft>
                    <a:buFont typeface="+mj-lt"/>
                    <a:buAutoNum type="alphaLcPeriod"/>
                    <a:tabLst>
                      <a:tab pos="2851150" algn="l"/>
                      <a:tab pos="4972050" algn="r"/>
                    </a:tabLst>
                  </a:pPr>
                  <a:r>
                    <a:rPr lang="en-US" sz="1600" dirty="0">
                      <a:latin typeface="Comic Sans MS" panose="030F0702030302020204" pitchFamily="66" charset="0"/>
                    </a:rPr>
                    <a:t>49.438° = </a:t>
                  </a:r>
                  <a:r>
                    <a:rPr lang="en-US" sz="1600" dirty="0" smtClean="0">
                      <a:latin typeface="Comic Sans MS" panose="030F0702030302020204" pitchFamily="66" charset="0"/>
                    </a:rPr>
                    <a:t>49.4 </a:t>
                  </a:r>
                  <a:r>
                    <a:rPr lang="en-US" sz="1600" dirty="0">
                      <a:latin typeface="Comic Sans MS" panose="030F0702030302020204" pitchFamily="66" charset="0"/>
                    </a:rPr>
                    <a:t>(1 </a:t>
                  </a:r>
                  <a:r>
                    <a:rPr lang="en-US" sz="1600" dirty="0" err="1">
                      <a:latin typeface="Comic Sans MS" panose="030F0702030302020204" pitchFamily="66" charset="0"/>
                    </a:rPr>
                    <a:t>d.p</a:t>
                  </a:r>
                  <a:r>
                    <a:rPr lang="en-US" sz="1600" dirty="0" err="1" smtClean="0">
                      <a:latin typeface="Comic Sans MS" panose="030F0702030302020204" pitchFamily="66" charset="0"/>
                    </a:rPr>
                    <a:t>.</a:t>
                  </a:r>
                  <a:r>
                    <a:rPr lang="en-US" sz="1600" dirty="0" smtClean="0">
                      <a:latin typeface="Comic Sans MS" panose="030F0702030302020204" pitchFamily="66" charset="0"/>
                    </a:rPr>
                    <a:t>)	</a:t>
                  </a:r>
                  <a:r>
                    <a:rPr lang="en-US" sz="1600" dirty="0">
                      <a:latin typeface="Comic Sans MS" panose="030F0702030302020204" pitchFamily="66" charset="0"/>
                    </a:rPr>
                    <a:t>49.286° </a:t>
                  </a:r>
                  <a:r>
                    <a:rPr lang="en-US" sz="1600" dirty="0" smtClean="0">
                      <a:latin typeface="Comic Sans MS" panose="030F0702030302020204" pitchFamily="66" charset="0"/>
                    </a:rPr>
                    <a:t>= 49.3 (1 </a:t>
                  </a:r>
                  <a:r>
                    <a:rPr lang="en-US" sz="1600" dirty="0" err="1">
                      <a:latin typeface="Comic Sans MS" panose="030F0702030302020204" pitchFamily="66" charset="0"/>
                    </a:rPr>
                    <a:t>d.p.</a:t>
                  </a:r>
                  <a:r>
                    <a:rPr lang="en-US" sz="1600" dirty="0">
                      <a:latin typeface="Comic Sans MS" panose="030F0702030302020204" pitchFamily="66" charset="0"/>
                    </a:rPr>
                    <a:t>)</a:t>
                  </a:r>
                  <a:br>
                    <a:rPr lang="en-US" sz="1600" dirty="0">
                      <a:latin typeface="Comic Sans MS" panose="030F0702030302020204" pitchFamily="66" charset="0"/>
                    </a:rPr>
                  </a:br>
                  <a:r>
                    <a:rPr lang="en-US" sz="1600" dirty="0">
                      <a:latin typeface="Comic Sans MS" panose="030F0702030302020204" pitchFamily="66" charset="0"/>
                    </a:rPr>
                    <a:t> </a:t>
                  </a:r>
                  <a:r>
                    <a:rPr lang="en-US" sz="1600" dirty="0" smtClean="0">
                      <a:latin typeface="Comic Sans MS" panose="030F0702030302020204" pitchFamily="66" charset="0"/>
                    </a:rPr>
                    <a:t>             = 49</a:t>
                  </a:r>
                  <a:r>
                    <a:rPr lang="en-US" sz="1600" baseline="30000" dirty="0" smtClean="0">
                      <a:latin typeface="Comic Sans MS" panose="030F0702030302020204" pitchFamily="66" charset="0"/>
                    </a:rPr>
                    <a:t>0</a:t>
                  </a:r>
                  <a:r>
                    <a:rPr lang="en-US" sz="1600" dirty="0" smtClean="0">
                      <a:latin typeface="Comic Sans MS" panose="030F0702030302020204" pitchFamily="66" charset="0"/>
                    </a:rPr>
                    <a:t> (nearest </a:t>
                  </a:r>
                  <a:r>
                    <a:rPr lang="en-US" sz="1600" dirty="0">
                      <a:latin typeface="Comic Sans MS" panose="030F0702030302020204" pitchFamily="66" charset="0"/>
                    </a:rPr>
                    <a:t>degree</a:t>
                  </a:r>
                  <a:r>
                    <a:rPr lang="en-US" sz="1600" dirty="0" smtClean="0">
                      <a:latin typeface="Comic Sans MS" panose="030F0702030302020204" pitchFamily="66" charset="0"/>
                    </a:rPr>
                    <a:t>)</a:t>
                  </a:r>
                  <a:br>
                    <a:rPr lang="en-US" sz="1600" dirty="0" smtClean="0">
                      <a:latin typeface="Comic Sans MS" panose="030F0702030302020204" pitchFamily="66" charset="0"/>
                    </a:rPr>
                  </a:br>
                  <a:r>
                    <a:rPr lang="en-US" sz="1600" dirty="0" smtClean="0">
                      <a:latin typeface="Comic Sans MS" panose="030F0702030302020204" pitchFamily="66" charset="0"/>
                    </a:rPr>
                    <a:t>x = 49</a:t>
                  </a:r>
                  <a:r>
                    <a:rPr lang="en-US" sz="1600" baseline="30000" dirty="0" smtClean="0">
                      <a:latin typeface="Comic Sans MS" panose="030F0702030302020204" pitchFamily="66" charset="0"/>
                    </a:rPr>
                    <a:t>0</a:t>
                  </a:r>
                  <a:r>
                    <a:rPr lang="en-US" sz="1600" dirty="0" smtClean="0">
                      <a:latin typeface="Comic Sans MS" panose="030F0702030302020204" pitchFamily="66" charset="0"/>
                    </a:rPr>
                    <a:t> (to the nearest degree)</a:t>
                  </a:r>
                  <a:endParaRPr lang="en-US" sz="1600" dirty="0"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64" y="1618055"/>
                  <a:ext cx="5121882" cy="415536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647" t="-440" b="-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Rectangle 10"/>
          <p:cNvSpPr/>
          <p:nvPr/>
        </p:nvSpPr>
        <p:spPr>
          <a:xfrm flipH="1">
            <a:off x="6012160" y="3193812"/>
            <a:ext cx="2808312" cy="52322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upper and lower bounds of the lengths of AB and BC.</a:t>
            </a:r>
          </a:p>
        </p:txBody>
      </p:sp>
      <p:cxnSp>
        <p:nvCxnSpPr>
          <p:cNvPr id="17" name="Straight Arrow Connector 16"/>
          <p:cNvCxnSpPr>
            <a:stCxn id="13" idx="3"/>
          </p:cNvCxnSpPr>
          <p:nvPr/>
        </p:nvCxnSpPr>
        <p:spPr>
          <a:xfrm flipH="1" flipV="1">
            <a:off x="4211960" y="3717032"/>
            <a:ext cx="936103" cy="5537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flipH="1">
            <a:off x="6012160" y="4818638"/>
            <a:ext cx="2797232" cy="338554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cos</a:t>
            </a:r>
            <a:r>
              <a:rPr lang="en-US" sz="16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your calculator</a:t>
            </a:r>
            <a:endParaRPr lang="en-US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 flipH="1">
                <a:off x="6012159" y="5229200"/>
                <a:ext cx="2808309" cy="712952"/>
              </a:xfrm>
              <a:prstGeom prst="rect">
                <a:avLst/>
              </a:prstGeom>
              <a:solidFill>
                <a:srgbClr val="FAFAB4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lower bound 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a fraction </a:t>
                </a:r>
                <a:r>
                  <a:rPr lang="en-US" sz="1400" dirty="0">
                    <a:latin typeface="Comic Sans MS" panose="030F0702030302020204" pitchFamily="66" charset="0"/>
                  </a:rPr>
                  <a:t>=</a:t>
                </a:r>
                <a:r>
                  <a:rPr lang="en-US" sz="14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400" b="0" i="1" dirty="0" smtClean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lower</m:t>
                        </m:r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bound</m:t>
                        </m:r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the</m:t>
                        </m:r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numerator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400" b="0" i="0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upper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bound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the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denominator</m:t>
                        </m:r>
                      </m:den>
                    </m:f>
                  </m:oMath>
                </a14:m>
                <a:endParaRPr lang="en-US" sz="1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012159" y="5229200"/>
                <a:ext cx="2808309" cy="7129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stCxn id="11" idx="3"/>
          </p:cNvCxnSpPr>
          <p:nvPr/>
        </p:nvCxnSpPr>
        <p:spPr>
          <a:xfrm flipH="1" flipV="1">
            <a:off x="5508106" y="2835202"/>
            <a:ext cx="504054" cy="6202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987824" y="3816369"/>
            <a:ext cx="100811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 flipH="1">
                <a:off x="5148063" y="3816369"/>
                <a:ext cx="3672407" cy="908775"/>
              </a:xfrm>
              <a:prstGeom prst="rect">
                <a:avLst/>
              </a:prstGeom>
              <a:solidFill>
                <a:srgbClr val="FAFAB4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upper bound of a fraction </a:t>
                </a:r>
                <a:r>
                  <a:rPr lang="en-US" sz="1400" dirty="0">
                    <a:latin typeface="Comic Sans MS" panose="030F0702030302020204" pitchFamily="66" charset="0"/>
                  </a:rPr>
                  <a:t>=</a:t>
                </a:r>
                <a:r>
                  <a:rPr lang="en-US" sz="1400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upper</m:t>
                        </m:r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bound</m:t>
                        </m:r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the</m:t>
                        </m:r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i="1" dirty="0">
                            <a:solidFill>
                              <a:schemeClr val="tx1"/>
                            </a:solidFill>
                            <a:latin typeface="Comic Sans MS" panose="030F0702030302020204" pitchFamily="66" charset="0"/>
                          </a:rPr>
                          <m:t>numerator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lower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bound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the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4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denominator</m:t>
                        </m:r>
                      </m:den>
                    </m:f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Write 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down all the figures in your calculator display.</a:t>
                </a:r>
                <a:endParaRPr lang="en-US" sz="14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148063" y="3816369"/>
                <a:ext cx="3672407" cy="908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>
            <a:stCxn id="23" idx="3"/>
          </p:cNvCxnSpPr>
          <p:nvPr/>
        </p:nvCxnSpPr>
        <p:spPr>
          <a:xfrm flipH="1" flipV="1">
            <a:off x="4211960" y="4167869"/>
            <a:ext cx="1800199" cy="14178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2254" y="1725777"/>
            <a:ext cx="1368152" cy="1368152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3995936" y="3816369"/>
            <a:ext cx="1262987" cy="1124799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2" idx="3"/>
          </p:cNvCxnSpPr>
          <p:nvPr/>
        </p:nvCxnSpPr>
        <p:spPr>
          <a:xfrm flipH="1" flipV="1">
            <a:off x="5258923" y="4941168"/>
            <a:ext cx="753237" cy="46747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 flipH="1">
            <a:off x="251520" y="5877272"/>
            <a:ext cx="1872205" cy="738664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could write the answer in 49.286</a:t>
            </a:r>
            <a:r>
              <a:rPr lang="en-US" sz="1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&lt;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49.438</a:t>
            </a:r>
            <a:r>
              <a:rPr lang="en-US" sz="1400" i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400" i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>
            <a:stCxn id="43" idx="0"/>
          </p:cNvCxnSpPr>
          <p:nvPr/>
        </p:nvCxnSpPr>
        <p:spPr>
          <a:xfrm flipV="1">
            <a:off x="1187622" y="4987915"/>
            <a:ext cx="1872206" cy="8893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 flipH="1">
            <a:off x="5258920" y="6058212"/>
            <a:ext cx="3521483" cy="53914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the upper and lower bounds to 1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d.p.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they both give the same value?</a:t>
            </a:r>
            <a:endParaRPr lang="en-US" sz="1400" i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Arrow Connector 47"/>
          <p:cNvCxnSpPr>
            <a:stCxn id="47" idx="3"/>
          </p:cNvCxnSpPr>
          <p:nvPr/>
        </p:nvCxnSpPr>
        <p:spPr>
          <a:xfrm flipH="1" flipV="1">
            <a:off x="4749170" y="5356503"/>
            <a:ext cx="509750" cy="9712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 flipH="1">
            <a:off x="2260723" y="6074132"/>
            <a:ext cx="2815333" cy="52322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to the nearest degree they both give the same value.</a:t>
            </a:r>
            <a:endParaRPr lang="en-US" sz="1400" i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3813067" y="5515610"/>
            <a:ext cx="398894" cy="5426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1932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437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Unit Test</a:t>
            </a:r>
            <a:endParaRPr lang="en-GB" sz="4000" b="1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51520" y="1241465"/>
            <a:ext cx="52565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2"/>
              <a:tabLst>
                <a:tab pos="742950" algn="l"/>
                <a:tab pos="5029200" algn="r"/>
              </a:tabLst>
            </a:pPr>
            <a:r>
              <a:rPr lang="en-US" sz="2400" b="1" dirty="0">
                <a:solidFill>
                  <a:srgbClr val="C00000"/>
                </a:solidFill>
              </a:rPr>
              <a:t>Problem-solving </a:t>
            </a:r>
            <a:r>
              <a:rPr lang="en-US" sz="2400" dirty="0"/>
              <a:t>The diagram shows a circle with centre 0 and radius 8 </a:t>
            </a:r>
            <a:r>
              <a:rPr lang="en-US" sz="2400" dirty="0" smtClean="0"/>
              <a:t>cm.</a:t>
            </a:r>
            <a:br>
              <a:rPr lang="en-US" sz="2400" dirty="0" smtClean="0"/>
            </a:br>
            <a:r>
              <a:rPr lang="en-US" sz="2400" dirty="0" smtClean="0"/>
              <a:t>The </a:t>
            </a:r>
            <a:r>
              <a:rPr lang="en-US" sz="2400" dirty="0"/>
              <a:t>chord AB </a:t>
            </a:r>
            <a:r>
              <a:rPr lang="en-US" sz="2400" dirty="0" smtClean="0"/>
              <a:t>has </a:t>
            </a:r>
            <a:br>
              <a:rPr lang="en-US" sz="2400" dirty="0" smtClean="0"/>
            </a:br>
            <a:r>
              <a:rPr lang="en-US" sz="2400" dirty="0" smtClean="0"/>
              <a:t>length </a:t>
            </a:r>
            <a:r>
              <a:rPr lang="en-US" sz="2400" dirty="0"/>
              <a:t>14 </a:t>
            </a:r>
            <a:r>
              <a:rPr lang="en-US" sz="2400" dirty="0" smtClean="0"/>
              <a:t>cm.</a:t>
            </a:r>
            <a:br>
              <a:rPr lang="en-US" sz="2400" dirty="0" smtClean="0"/>
            </a:br>
            <a:r>
              <a:rPr lang="en-US" sz="2400" dirty="0" smtClean="0"/>
              <a:t>Calculate </a:t>
            </a:r>
            <a:r>
              <a:rPr lang="en-US" sz="2400" dirty="0"/>
              <a:t>the </a:t>
            </a:r>
            <a:r>
              <a:rPr lang="en-US" sz="2400" dirty="0" smtClean="0"/>
              <a:t>area </a:t>
            </a:r>
            <a:br>
              <a:rPr lang="en-US" sz="2400" dirty="0" smtClean="0"/>
            </a:br>
            <a:r>
              <a:rPr lang="en-US" sz="2400" dirty="0" smtClean="0"/>
              <a:t>of the shaded </a:t>
            </a:r>
            <a:br>
              <a:rPr lang="en-US" sz="2400" dirty="0" smtClean="0"/>
            </a:br>
            <a:r>
              <a:rPr lang="en-US" sz="2400" dirty="0" smtClean="0"/>
              <a:t>segment.	</a:t>
            </a:r>
            <a:r>
              <a:rPr lang="en-US" sz="2400" b="1" i="1" dirty="0" smtClean="0"/>
              <a:t>(3 marks)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742950" algn="l"/>
                <a:tab pos="5029200" algn="r"/>
              </a:tabLst>
            </a:pPr>
            <a:r>
              <a:rPr lang="en-US" sz="2400" dirty="0"/>
              <a:t>In triangle ABC, AB = 8 cm, BC = 6cm and angle BAC = 35°. Find the two possible sizes of angle </a:t>
            </a:r>
            <a:r>
              <a:rPr lang="en-US" sz="2400" dirty="0" smtClean="0"/>
              <a:t>BCA.</a:t>
            </a:r>
            <a:br>
              <a:rPr lang="en-US" sz="2400" dirty="0" smtClean="0"/>
            </a:br>
            <a:r>
              <a:rPr lang="en-US" sz="2400" dirty="0" smtClean="0"/>
              <a:t>Give </a:t>
            </a:r>
            <a:r>
              <a:rPr lang="en-US" sz="2400" dirty="0"/>
              <a:t>your answers correct to 1 decimal place</a:t>
            </a:r>
            <a:r>
              <a:rPr lang="en-US" sz="2400" dirty="0" smtClean="0"/>
              <a:t>.	</a:t>
            </a:r>
            <a:r>
              <a:rPr lang="en-US" sz="2400" b="1" i="1" dirty="0" smtClean="0"/>
              <a:t>(6 </a:t>
            </a:r>
            <a:r>
              <a:rPr lang="en-US" sz="2400" b="1" i="1" dirty="0"/>
              <a:t>marks</a:t>
            </a:r>
            <a:r>
              <a:rPr lang="en-US" sz="2400" b="1" i="1" dirty="0" smtClean="0"/>
              <a:t>)</a:t>
            </a:r>
            <a:endParaRPr lang="en-US" sz="2400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982" y="2101164"/>
            <a:ext cx="1892028" cy="172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52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437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Unit Test</a:t>
            </a:r>
            <a:endParaRPr lang="en-GB" sz="4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5905" y="1268759"/>
            <a:ext cx="5130191" cy="3254876"/>
            <a:chOff x="3483872" y="1089030"/>
            <a:chExt cx="5264592" cy="3254876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3491880" y="1089030"/>
              <a:ext cx="5256584" cy="3254875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ound Diagonal Corner Rectangle 9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63889" y="1666250"/>
              <a:ext cx="5095139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i="1" dirty="0"/>
                <a:t>PQR</a:t>
              </a:r>
              <a:r>
                <a:rPr lang="en-US" sz="2100" dirty="0"/>
                <a:t> is a triangle.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i="1" dirty="0"/>
                <a:t>QR</a:t>
              </a:r>
              <a:r>
                <a:rPr lang="en-US" sz="2100" dirty="0"/>
                <a:t> = 7.6cm.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Angle </a:t>
              </a:r>
              <a:r>
                <a:rPr lang="en-US" sz="2100" i="1" dirty="0"/>
                <a:t>PQR</a:t>
              </a:r>
              <a:r>
                <a:rPr lang="en-US" sz="2100" dirty="0"/>
                <a:t> = 47°.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Angle </a:t>
              </a:r>
              <a:r>
                <a:rPr lang="en-US" sz="2100" i="1" dirty="0"/>
                <a:t>PRQ</a:t>
              </a:r>
              <a:r>
                <a:rPr lang="en-US" sz="2100" dirty="0"/>
                <a:t> = 64°.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Calculate the area </a:t>
              </a: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>of </a:t>
              </a:r>
              <a:r>
                <a:rPr lang="en-US" sz="2100" dirty="0"/>
                <a:t>triangle </a:t>
              </a:r>
              <a:r>
                <a:rPr lang="en-US" sz="2100" i="1" dirty="0"/>
                <a:t>PQR</a:t>
              </a:r>
              <a:r>
                <a:rPr lang="en-US" sz="2100" dirty="0"/>
                <a:t>. </a:t>
              </a: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>Give </a:t>
              </a:r>
              <a:r>
                <a:rPr lang="en-US" sz="2100" dirty="0"/>
                <a:t>your answer </a:t>
              </a: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>correct </a:t>
              </a:r>
              <a:r>
                <a:rPr lang="en-US" sz="2100" dirty="0"/>
                <a:t>to </a:t>
              </a:r>
              <a:r>
                <a:rPr lang="en-US" sz="2100" dirty="0" smtClean="0"/>
                <a:t>1 </a:t>
              </a:r>
              <a:r>
                <a:rPr lang="en-US" sz="2100" dirty="0"/>
                <a:t>decimal place. </a:t>
              </a:r>
              <a:r>
                <a:rPr lang="en-US" sz="2100" dirty="0" smtClean="0"/>
                <a:t>	</a:t>
              </a:r>
              <a:r>
                <a:rPr lang="en-US" sz="2100" b="1" dirty="0" smtClean="0"/>
                <a:t>(5 </a:t>
              </a:r>
              <a:r>
                <a:rPr lang="en-US" sz="2100" b="1" dirty="0"/>
                <a:t>marks)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1879955"/>
            <a:ext cx="2304256" cy="2236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8064" y="3400831"/>
            <a:ext cx="200879" cy="604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1520" y="4570518"/>
            <a:ext cx="52211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 startAt="8"/>
              <a:tabLst>
                <a:tab pos="685800" algn="l"/>
              </a:tabLst>
            </a:pPr>
            <a:r>
              <a:rPr lang="en-US" sz="2100" dirty="0" smtClean="0">
                <a:solidFill>
                  <a:srgbClr val="C00000"/>
                </a:solidFill>
              </a:rPr>
              <a:t>a.</a:t>
            </a:r>
            <a:r>
              <a:rPr lang="en-US" sz="2100" dirty="0" smtClean="0"/>
              <a:t> 	The </a:t>
            </a:r>
            <a:r>
              <a:rPr lang="en-US" sz="2100" dirty="0"/>
              <a:t>graph of </a:t>
            </a:r>
            <a:r>
              <a:rPr lang="en-US" sz="2100" i="1" dirty="0"/>
              <a:t>y</a:t>
            </a:r>
            <a:r>
              <a:rPr lang="en-US" sz="2100" dirty="0"/>
              <a:t> = </a:t>
            </a:r>
            <a:r>
              <a:rPr lang="en-US" sz="2100" dirty="0" err="1" smtClean="0"/>
              <a:t>cos</a:t>
            </a:r>
            <a:r>
              <a:rPr lang="en-US" sz="2100" i="1" dirty="0" err="1" smtClean="0"/>
              <a:t>x</a:t>
            </a:r>
            <a:r>
              <a:rPr lang="en-US" sz="2100" dirty="0" smtClean="0"/>
              <a:t> </a:t>
            </a:r>
            <a:r>
              <a:rPr lang="en-US" sz="2100" dirty="0"/>
              <a:t>is reflected in </a:t>
            </a:r>
            <a:r>
              <a:rPr lang="en-US" sz="2100" dirty="0" smtClean="0"/>
              <a:t>	the x-axis. What </a:t>
            </a:r>
            <a:r>
              <a:rPr lang="en-US" sz="2100" dirty="0"/>
              <a:t>is the equation of </a:t>
            </a:r>
            <a:r>
              <a:rPr lang="en-US" sz="2100" dirty="0" smtClean="0"/>
              <a:t>	the new graph</a:t>
            </a:r>
            <a:r>
              <a:rPr lang="en-US" sz="2100" dirty="0"/>
              <a:t>? </a:t>
            </a:r>
            <a:endParaRPr lang="en-US" sz="2100" dirty="0" smtClean="0"/>
          </a:p>
          <a:p>
            <a:pPr marL="685800" lvl="1" indent="-342900">
              <a:buClr>
                <a:srgbClr val="C00000"/>
              </a:buClr>
              <a:buFont typeface="+mj-lt"/>
              <a:buAutoNum type="alphaLcPeriod" startAt="2"/>
              <a:tabLst>
                <a:tab pos="4972050" algn="r"/>
              </a:tabLst>
            </a:pPr>
            <a:r>
              <a:rPr lang="en-US" sz="2100" dirty="0" smtClean="0"/>
              <a:t>The </a:t>
            </a:r>
            <a:r>
              <a:rPr lang="en-US" sz="2100" dirty="0"/>
              <a:t>graph of </a:t>
            </a:r>
            <a:r>
              <a:rPr lang="en-US" sz="2100" i="1" dirty="0"/>
              <a:t>y</a:t>
            </a:r>
            <a:r>
              <a:rPr lang="en-US" sz="2100" dirty="0"/>
              <a:t> = </a:t>
            </a:r>
            <a:r>
              <a:rPr lang="en-US" sz="2100" dirty="0" err="1" smtClean="0"/>
              <a:t>sin</a:t>
            </a:r>
            <a:r>
              <a:rPr lang="en-US" sz="2100" i="1" dirty="0" err="1" smtClean="0"/>
              <a:t>x</a:t>
            </a:r>
            <a:r>
              <a:rPr lang="en-US" sz="2100" dirty="0" smtClean="0"/>
              <a:t> </a:t>
            </a:r>
            <a:r>
              <a:rPr lang="en-US" sz="2100" dirty="0"/>
              <a:t>is reflected in the </a:t>
            </a:r>
            <a:r>
              <a:rPr lang="en-US" sz="2100" dirty="0" smtClean="0"/>
              <a:t>y-axis. What </a:t>
            </a:r>
            <a:r>
              <a:rPr lang="en-US" sz="2100" dirty="0"/>
              <a:t>is the equation of the new graph? </a:t>
            </a:r>
            <a:r>
              <a:rPr lang="en-US" sz="2100" dirty="0" smtClean="0"/>
              <a:t>	</a:t>
            </a:r>
            <a:r>
              <a:rPr lang="en-US" sz="2100" b="1" dirty="0" smtClean="0"/>
              <a:t>(</a:t>
            </a:r>
            <a:r>
              <a:rPr lang="en-US" sz="2100" b="1" dirty="0"/>
              <a:t>4 marks)</a:t>
            </a:r>
          </a:p>
        </p:txBody>
      </p:sp>
    </p:spTree>
    <p:extLst>
      <p:ext uri="{BB962C8B-B14F-4D97-AF65-F5344CB8AC3E}">
        <p14:creationId xmlns:p14="http://schemas.microsoft.com/office/powerpoint/2010/main" val="1007426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438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Unit Test</a:t>
            </a:r>
            <a:endParaRPr lang="en-GB" sz="4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1196752"/>
            <a:ext cx="522116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685800" algn="l"/>
                <a:tab pos="5029200" algn="r"/>
              </a:tabLst>
            </a:pPr>
            <a:r>
              <a:rPr lang="en-US" sz="2300" dirty="0" smtClean="0"/>
              <a:t>The </a:t>
            </a:r>
            <a:r>
              <a:rPr lang="en-US" sz="2300" dirty="0"/>
              <a:t>diagram shows a prism with a triangular cross The base CDEF lies in a horizontal </a:t>
            </a:r>
            <a:r>
              <a:rPr lang="en-US" sz="2300" dirty="0" smtClean="0"/>
              <a:t>plane.</a:t>
            </a:r>
            <a:br>
              <a:rPr lang="en-US" sz="2300" dirty="0" smtClean="0"/>
            </a:br>
            <a:r>
              <a:rPr lang="en-US" sz="2300" dirty="0" smtClean="0"/>
              <a:t>The </a:t>
            </a:r>
            <a:r>
              <a:rPr lang="en-US" sz="2300" dirty="0"/>
              <a:t>angle between AD and the horizontal is 20°. The angle between AC and the horizontal is 16°. Calculate the length of </a:t>
            </a:r>
            <a:r>
              <a:rPr lang="en-US" sz="2300" dirty="0" smtClean="0"/>
              <a:t>AC.</a:t>
            </a:r>
            <a:br>
              <a:rPr lang="en-US" sz="2300" dirty="0" smtClean="0"/>
            </a:br>
            <a:r>
              <a:rPr lang="en-US" sz="2300" dirty="0" smtClean="0"/>
              <a:t>Give </a:t>
            </a:r>
            <a:r>
              <a:rPr lang="en-US" sz="2300" dirty="0"/>
              <a:t>your answer correct to 3 significant figures</a:t>
            </a:r>
            <a:r>
              <a:rPr lang="en-US" sz="2300" dirty="0" smtClean="0"/>
              <a:t>.	</a:t>
            </a:r>
            <a:r>
              <a:rPr lang="en-US" sz="2300" b="1" dirty="0" smtClean="0"/>
              <a:t>(5 marks)</a:t>
            </a:r>
            <a:endParaRPr lang="en-US" sz="23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473" y="4514384"/>
            <a:ext cx="4656058" cy="20829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3968" y="6237312"/>
            <a:ext cx="932563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48739" y="4509120"/>
            <a:ext cx="91418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719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438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Unit Test</a:t>
            </a:r>
            <a:endParaRPr lang="en-GB" sz="4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1196752"/>
            <a:ext cx="52211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685800" algn="l"/>
                <a:tab pos="5029200" algn="r"/>
              </a:tabLst>
            </a:pPr>
            <a:r>
              <a:rPr lang="en-US" sz="2400" b="1" dirty="0">
                <a:solidFill>
                  <a:srgbClr val="C00000"/>
                </a:solidFill>
              </a:rPr>
              <a:t>Reasoning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The diagram shows the positions of towns A, B and </a:t>
            </a:r>
            <a:r>
              <a:rPr lang="en-US" sz="2400" dirty="0" smtClean="0"/>
              <a:t>C.</a:t>
            </a:r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5029200" algn="r"/>
              </a:tabLst>
            </a:pPr>
            <a:r>
              <a:rPr lang="en-US" sz="2400" dirty="0" smtClean="0"/>
              <a:t>Calculate </a:t>
            </a:r>
            <a:r>
              <a:rPr lang="en-US" sz="2400" dirty="0"/>
              <a:t>the direct distance from A to C. </a:t>
            </a:r>
            <a:endParaRPr lang="en-US" sz="2400" dirty="0" smtClean="0"/>
          </a:p>
          <a:p>
            <a:pPr marL="857250" lvl="1" indent="-400050">
              <a:buClr>
                <a:srgbClr val="C00000"/>
              </a:buClr>
              <a:buFont typeface="+mj-lt"/>
              <a:buAutoNum type="alphaLcPeriod"/>
              <a:tabLst>
                <a:tab pos="5029200" algn="r"/>
              </a:tabLst>
            </a:pPr>
            <a:r>
              <a:rPr lang="en-US" sz="2400" dirty="0" smtClean="0"/>
              <a:t>Calculate </a:t>
            </a:r>
            <a:r>
              <a:rPr lang="en-US" sz="2400" dirty="0"/>
              <a:t>the bearing of C from A</a:t>
            </a:r>
            <a:r>
              <a:rPr lang="en-US" sz="2400" dirty="0" smtClean="0"/>
              <a:t>.	</a:t>
            </a:r>
            <a:r>
              <a:rPr lang="en-US" sz="2400" b="1" dirty="0" smtClean="0"/>
              <a:t>(7 marks)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2400" dirty="0" smtClean="0"/>
          </a:p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5029200" algn="r"/>
              </a:tabLst>
            </a:pPr>
            <a:r>
              <a:rPr lang="en-US" sz="2400" dirty="0" smtClean="0"/>
              <a:t>Sketch </a:t>
            </a:r>
            <a:r>
              <a:rPr lang="en-US" sz="2400" dirty="0"/>
              <a:t>the graph of y = -2 </a:t>
            </a:r>
            <a:r>
              <a:rPr lang="en-US" sz="2400" dirty="0" err="1" smtClean="0"/>
              <a:t>sin</a:t>
            </a:r>
            <a:r>
              <a:rPr lang="en-US" sz="2400" i="1" dirty="0" err="1" smtClean="0"/>
              <a:t>x</a:t>
            </a:r>
            <a:r>
              <a:rPr lang="en-US" sz="2400" dirty="0" smtClean="0"/>
              <a:t> </a:t>
            </a:r>
            <a:r>
              <a:rPr lang="en-US" sz="2400" dirty="0"/>
              <a:t>for 0°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≤</a:t>
            </a:r>
            <a:r>
              <a:rPr lang="en-US" sz="2400" dirty="0" smtClean="0"/>
              <a:t> </a:t>
            </a:r>
            <a:r>
              <a:rPr lang="en-US" sz="2400" dirty="0"/>
              <a:t>360</a:t>
            </a:r>
            <a:r>
              <a:rPr lang="en-US" sz="2400" dirty="0" smtClean="0"/>
              <a:t>°.	</a:t>
            </a:r>
            <a:r>
              <a:rPr lang="en-US" sz="2400" b="1" dirty="0" smtClean="0"/>
              <a:t>(</a:t>
            </a:r>
            <a:r>
              <a:rPr lang="en-US" sz="2400" b="1" dirty="0"/>
              <a:t>3 marks</a:t>
            </a:r>
            <a:r>
              <a:rPr lang="en-US" sz="2400" b="1" dirty="0" smtClean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774" y="3520815"/>
            <a:ext cx="2460178" cy="228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442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438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Unit Test</a:t>
            </a:r>
            <a:endParaRPr lang="en-GB" sz="40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1520" y="1196752"/>
                <a:ext cx="5221164" cy="5339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8650" indent="-628650">
                  <a:buClr>
                    <a:srgbClr val="C00000"/>
                  </a:buClr>
                  <a:buFont typeface="+mj-lt"/>
                  <a:buAutoNum type="arabicPeriod" startAt="9"/>
                  <a:tabLst>
                    <a:tab pos="1028700" algn="l"/>
                    <a:tab pos="5029200" algn="r"/>
                  </a:tabLst>
                </a:pPr>
                <a:r>
                  <a:rPr lang="en-US" sz="3100" dirty="0" smtClean="0"/>
                  <a:t>Sketch </a:t>
                </a:r>
                <a:r>
                  <a:rPr lang="en-US" sz="3100" dirty="0"/>
                  <a:t>the graph of y = 1 + cos36 for 0° </a:t>
                </a:r>
                <a:r>
                  <a:rPr lang="en-US" sz="3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≤ </a:t>
                </a:r>
                <a14:m>
                  <m:oMath xmlns:m="http://schemas.openxmlformats.org/officeDocument/2006/math">
                    <m:r>
                      <a:rPr lang="en-US" sz="31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3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≤</a:t>
                </a:r>
                <a:r>
                  <a:rPr lang="en-US" sz="3100" dirty="0" smtClean="0"/>
                  <a:t> </a:t>
                </a:r>
                <a:r>
                  <a:rPr lang="en-US" sz="3100" dirty="0"/>
                  <a:t>360°. </a:t>
                </a:r>
                <a:r>
                  <a:rPr lang="en-US" sz="3100" dirty="0" smtClean="0"/>
                  <a:t>	</a:t>
                </a:r>
                <a:r>
                  <a:rPr lang="en-US" sz="3100" b="1" dirty="0" smtClean="0"/>
                  <a:t>(</a:t>
                </a:r>
                <a:r>
                  <a:rPr lang="en-US" sz="3100" b="1" dirty="0"/>
                  <a:t>3 marks)</a:t>
                </a:r>
              </a:p>
              <a:p>
                <a:pPr marL="628650" indent="-628650">
                  <a:buClr>
                    <a:srgbClr val="C00000"/>
                  </a:buClr>
                  <a:buFont typeface="+mj-lt"/>
                  <a:buAutoNum type="arabicPeriod" startAt="9"/>
                  <a:tabLst>
                    <a:tab pos="1085850" algn="l"/>
                    <a:tab pos="5029200" algn="r"/>
                  </a:tabLst>
                </a:pPr>
                <a:r>
                  <a:rPr lang="en-US" sz="3100" dirty="0" smtClean="0">
                    <a:solidFill>
                      <a:srgbClr val="C00000"/>
                    </a:solidFill>
                  </a:rPr>
                  <a:t>a.</a:t>
                </a:r>
                <a:r>
                  <a:rPr lang="en-US" sz="3100" dirty="0" smtClean="0"/>
                  <a:t> 	Show </a:t>
                </a:r>
                <a:r>
                  <a:rPr lang="en-US" sz="3100" dirty="0"/>
                  <a:t>that one </a:t>
                </a:r>
                <a:r>
                  <a:rPr lang="en-US" sz="3100" dirty="0" smtClean="0"/>
                  <a:t>	solution </a:t>
                </a:r>
                <a:r>
                  <a:rPr lang="en-US" sz="3100" dirty="0"/>
                  <a:t>to 5 </a:t>
                </a:r>
                <a:r>
                  <a:rPr lang="en-US" sz="3100" dirty="0" err="1" smtClean="0"/>
                  <a:t>tan</a:t>
                </a:r>
                <a:r>
                  <a:rPr lang="en-US" sz="3100" i="1" dirty="0" err="1" smtClean="0"/>
                  <a:t>x</a:t>
                </a:r>
                <a:r>
                  <a:rPr lang="en-US" sz="3100" dirty="0" smtClean="0"/>
                  <a:t> </a:t>
                </a:r>
                <a:r>
                  <a:rPr lang="en-US" sz="3100" dirty="0"/>
                  <a:t>= 7 </a:t>
                </a:r>
                <a:r>
                  <a:rPr lang="en-US" sz="3100" dirty="0" smtClean="0"/>
                  <a:t>	is </a:t>
                </a:r>
                <a:r>
                  <a:rPr lang="en-US" sz="3100" dirty="0"/>
                  <a:t>54.5° correct to 1 </a:t>
                </a:r>
                <a:r>
                  <a:rPr lang="en-US" sz="3100" dirty="0" smtClean="0"/>
                  <a:t>	decimal </a:t>
                </a:r>
                <a:r>
                  <a:rPr lang="en-US" sz="3100" dirty="0"/>
                  <a:t>place.</a:t>
                </a:r>
              </a:p>
              <a:p>
                <a:pPr marL="1085850" lvl="1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5029200" algn="r"/>
                  </a:tabLst>
                </a:pPr>
                <a:r>
                  <a:rPr lang="en-US" sz="3100" dirty="0" smtClean="0"/>
                  <a:t>Solve </a:t>
                </a:r>
                <a:r>
                  <a:rPr lang="en-US" sz="3100" dirty="0"/>
                  <a:t>the equation 5 tan 8 = 7 for all values of 8 in the interval 0° to 720°. </a:t>
                </a:r>
                <a:r>
                  <a:rPr lang="en-US" sz="3100" dirty="0" smtClean="0"/>
                  <a:t>	</a:t>
                </a:r>
                <a:r>
                  <a:rPr lang="en-US" sz="3100" b="1" dirty="0" smtClean="0"/>
                  <a:t>(</a:t>
                </a:r>
                <a:r>
                  <a:rPr lang="en-US" sz="3100" b="1" dirty="0"/>
                  <a:t>5 marks)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5221164" cy="5339923"/>
              </a:xfrm>
              <a:prstGeom prst="rect">
                <a:avLst/>
              </a:prstGeom>
              <a:blipFill rotWithShape="0">
                <a:blip r:embed="rId5"/>
                <a:stretch>
                  <a:fillRect l="-2567" t="-1370" r="-4551"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15955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438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13 – Unit Test</a:t>
            </a:r>
            <a:endParaRPr lang="en-GB" sz="4000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251519" y="1196752"/>
            <a:ext cx="79519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1028700" algn="l"/>
                <a:tab pos="5029200" algn="r"/>
              </a:tabLst>
            </a:pPr>
            <a:r>
              <a:rPr lang="en-US" sz="2500" b="1" dirty="0">
                <a:solidFill>
                  <a:srgbClr val="0070C0"/>
                </a:solidFill>
              </a:rPr>
              <a:t>Sample student answer</a:t>
            </a:r>
          </a:p>
          <a:p>
            <a:pPr>
              <a:buClr>
                <a:srgbClr val="C00000"/>
              </a:buClr>
              <a:tabLst>
                <a:tab pos="1028700" algn="l"/>
                <a:tab pos="5029200" algn="r"/>
              </a:tabLst>
            </a:pPr>
            <a:r>
              <a:rPr lang="en-US" sz="2500" dirty="0"/>
              <a:t>What mistake has this student made?</a:t>
            </a:r>
            <a:endParaRPr lang="en-US" sz="25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293941" y="2060848"/>
            <a:ext cx="8484111" cy="2931710"/>
            <a:chOff x="3483872" y="1089031"/>
            <a:chExt cx="5256584" cy="2931710"/>
          </a:xfrm>
        </p:grpSpPr>
        <p:sp>
          <p:nvSpPr>
            <p:cNvPr id="7" name="Round Diagonal Corner Rectangle 6"/>
            <p:cNvSpPr/>
            <p:nvPr/>
          </p:nvSpPr>
          <p:spPr>
            <a:xfrm>
              <a:off x="3483872" y="1148243"/>
              <a:ext cx="5256584" cy="2872498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ound Diagonal Corner Rectangle 8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63889" y="1666250"/>
              <a:ext cx="5095139" cy="23544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i="1" dirty="0"/>
                <a:t>ABC</a:t>
              </a:r>
              <a:r>
                <a:rPr lang="en-US" sz="2100" dirty="0"/>
                <a:t> is a triangle.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i="1" dirty="0"/>
                <a:t>AB</a:t>
              </a:r>
              <a:r>
                <a:rPr lang="en-US" sz="2100" dirty="0"/>
                <a:t> = 8.7 cm.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Angle </a:t>
              </a:r>
              <a:r>
                <a:rPr lang="en-US" sz="2100" i="1" dirty="0"/>
                <a:t>ABC</a:t>
              </a:r>
              <a:r>
                <a:rPr lang="en-US" sz="2100" dirty="0"/>
                <a:t> = 49°.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Angle </a:t>
              </a:r>
              <a:r>
                <a:rPr lang="en-US" sz="2100" i="1" dirty="0"/>
                <a:t>ACB</a:t>
              </a:r>
              <a:r>
                <a:rPr lang="en-US" sz="2100" dirty="0"/>
                <a:t> = 64°.</a:t>
              </a:r>
            </a:p>
            <a:p>
              <a:pPr>
                <a:spcAft>
                  <a:spcPts val="0"/>
                </a:spcAft>
                <a:tabLst>
                  <a:tab pos="8058150" algn="r"/>
                </a:tabLst>
              </a:pPr>
              <a:r>
                <a:rPr lang="en-US" sz="2100" dirty="0"/>
                <a:t>Calculate the area </a:t>
              </a:r>
              <a:r>
                <a:rPr lang="en-US" sz="2100" dirty="0" smtClean="0"/>
                <a:t>of triangle</a:t>
              </a:r>
              <a:br>
                <a:rPr lang="en-US" sz="2100" dirty="0" smtClean="0"/>
              </a:br>
              <a:r>
                <a:rPr lang="en-US" sz="2100" dirty="0" smtClean="0"/>
                <a:t> </a:t>
              </a:r>
              <a:r>
                <a:rPr lang="en-US" sz="2100" dirty="0"/>
                <a:t>ABC. </a:t>
              </a:r>
              <a:r>
                <a:rPr lang="en-US" sz="2100" dirty="0" smtClean="0"/>
                <a:t> Give </a:t>
              </a:r>
              <a:r>
                <a:rPr lang="en-US" sz="2100" dirty="0"/>
                <a:t>your answer correct to 3 significant figures.? </a:t>
              </a:r>
              <a:r>
                <a:rPr lang="en-US" sz="2100" dirty="0" smtClean="0"/>
                <a:t>	</a:t>
              </a:r>
              <a:r>
                <a:rPr lang="en-US" sz="2100" b="1" dirty="0" smtClean="0"/>
                <a:t>(5 </a:t>
              </a:r>
              <a:r>
                <a:rPr lang="en-US" sz="2100" b="1" dirty="0"/>
                <a:t>marks</a:t>
              </a:r>
              <a:r>
                <a:rPr lang="en-US" sz="2100" b="1" dirty="0" smtClean="0"/>
                <a:t>)</a:t>
              </a:r>
              <a:br>
                <a:rPr lang="en-US" sz="2100" b="1" dirty="0" smtClean="0"/>
              </a:br>
              <a:r>
                <a:rPr lang="en-US" sz="2100" b="1" dirty="0" smtClean="0"/>
                <a:t>	</a:t>
              </a:r>
              <a:r>
                <a:rPr lang="en-US" sz="2100" i="1" dirty="0" smtClean="0"/>
                <a:t>June 2012, Q24, 1MA0.2H</a:t>
              </a:r>
              <a:endParaRPr lang="en-US" sz="2100" i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8533" y="2645052"/>
            <a:ext cx="4137923" cy="16280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3940" y="5085184"/>
                <a:ext cx="8484111" cy="1530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100" b="1" dirty="0" smtClean="0">
                    <a:solidFill>
                      <a:srgbClr val="0070C0"/>
                    </a:solidFill>
                  </a:rPr>
                  <a:t>Student answer</a:t>
                </a:r>
              </a:p>
              <a:p>
                <a:r>
                  <a:rPr lang="en-US" sz="2100" dirty="0" smtClean="0"/>
                  <a:t>tan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1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1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opp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1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ad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den>
                    </m:f>
                  </m:oMath>
                </a14:m>
                <a:r>
                  <a:rPr lang="en-US" sz="2100" dirty="0" smtClean="0"/>
                  <a:t>        </a:t>
                </a:r>
                <a:r>
                  <a:rPr lang="en-US" sz="2100" dirty="0"/>
                  <a:t>tan</a:t>
                </a:r>
                <a14:m>
                  <m:oMath xmlns:m="http://schemas.openxmlformats.org/officeDocument/2006/math">
                    <m:r>
                      <a:rPr lang="en-US" sz="21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49</m:t>
                    </m:r>
                    <m:r>
                      <a:rPr lang="en-US" sz="2100" b="0" i="1" baseline="30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1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1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AC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8.7</m:t>
                        </m:r>
                      </m:den>
                    </m:f>
                  </m:oMath>
                </a14:m>
                <a:r>
                  <a:rPr lang="en-US" sz="2100" dirty="0" smtClean="0"/>
                  <a:t>        AC = 8.7 </a:t>
                </a:r>
                <a:r>
                  <a:rPr lang="en-US" sz="2100" dirty="0"/>
                  <a:t>x tan </a:t>
                </a:r>
                <a:r>
                  <a:rPr lang="en-US" sz="2100" dirty="0" smtClean="0"/>
                  <a:t>49°      = </a:t>
                </a:r>
                <a:r>
                  <a:rPr lang="en-US" sz="2100" dirty="0"/>
                  <a:t>10.0082</a:t>
                </a:r>
                <a:r>
                  <a:rPr lang="en-US" sz="2100" dirty="0" smtClean="0"/>
                  <a:t>. </a:t>
                </a:r>
                <a:br>
                  <a:rPr lang="en-US" sz="2100" dirty="0" smtClean="0"/>
                </a:br>
                <a:r>
                  <a:rPr lang="en-US" sz="2100" dirty="0" smtClean="0"/>
                  <a:t>					</a:t>
                </a:r>
                <a:r>
                  <a:rPr lang="en-US" sz="2100" dirty="0"/>
                  <a:t> </a:t>
                </a:r>
                <a:r>
                  <a:rPr lang="en-US" sz="2100" dirty="0" smtClean="0"/>
                  <a:t>                    = </a:t>
                </a:r>
                <a:r>
                  <a:rPr lang="en-US" sz="2100" dirty="0"/>
                  <a:t>10.0 cm (1 </a:t>
                </a:r>
                <a:r>
                  <a:rPr lang="en-US" sz="2100" dirty="0" err="1"/>
                  <a:t>d.p.</a:t>
                </a:r>
                <a:r>
                  <a:rPr lang="en-US" sz="2100" dirty="0"/>
                  <a:t>)</a:t>
                </a:r>
              </a:p>
              <a:p>
                <a:r>
                  <a:rPr lang="en-US" sz="2100" dirty="0" smtClean="0"/>
                  <a:t> Area </a:t>
                </a:r>
                <a:r>
                  <a:rPr lang="en-US" sz="2100" dirty="0"/>
                  <a:t>= </a:t>
                </a:r>
                <a:r>
                  <a:rPr lang="en-US" sz="2100" dirty="0" smtClean="0"/>
                  <a:t>½</a:t>
                </a:r>
                <a:r>
                  <a:rPr lang="en-US" sz="2100" i="1" dirty="0" smtClean="0"/>
                  <a:t>bh          </a:t>
                </a:r>
                <a:r>
                  <a:rPr lang="en-US" sz="2100" dirty="0" smtClean="0"/>
                  <a:t>= ½ x 8.7 </a:t>
                </a:r>
                <a:r>
                  <a:rPr lang="en-US" sz="2100" dirty="0"/>
                  <a:t>x 10.0 </a:t>
                </a:r>
                <a:r>
                  <a:rPr lang="en-US" sz="2100" dirty="0" smtClean="0"/>
                  <a:t>        = </a:t>
                </a:r>
                <a:r>
                  <a:rPr lang="en-US" sz="2100" dirty="0"/>
                  <a:t>43.5 </a:t>
                </a:r>
                <a:r>
                  <a:rPr lang="en-US" sz="2100" dirty="0" smtClean="0"/>
                  <a:t>cm</a:t>
                </a:r>
                <a:r>
                  <a:rPr lang="en-US" sz="2100" baseline="30000" dirty="0" smtClean="0"/>
                  <a:t>2</a:t>
                </a:r>
                <a:endParaRPr lang="en-US" sz="2100" baseline="30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40" y="5085184"/>
                <a:ext cx="8484111" cy="1530804"/>
              </a:xfrm>
              <a:prstGeom prst="rect">
                <a:avLst/>
              </a:prstGeom>
              <a:blipFill rotWithShape="0">
                <a:blip r:embed="rId5"/>
                <a:stretch>
                  <a:fillRect l="-862" t="-2390" r="-144" b="-7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1691680" y="5661248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563888" y="5661248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228184" y="5661248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868144" y="6021288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27984" y="6381328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979712" y="6381328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5820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13.1 – Accuracy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4"/>
              <a:tabLst>
                <a:tab pos="969963" algn="l"/>
                <a:tab pos="1993900" algn="l"/>
                <a:tab pos="27432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upper bound for cost is 0.7322834646 and the lower bound is 0.7054263565.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69963" algn="l"/>
                <a:tab pos="1993900" algn="l"/>
                <a:tab pos="27432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upper and lower bounds for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to 3 decimal places,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69963" algn="l"/>
                <a:tab pos="1993900" algn="l"/>
                <a:tab pos="27432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 you notice?</a:t>
            </a:r>
          </a:p>
          <a:p>
            <a:pPr>
              <a:buClr>
                <a:srgbClr val="C00000"/>
              </a:buClr>
              <a:tabLst>
                <a:tab pos="969963" algn="l"/>
                <a:tab pos="1993900" algn="l"/>
                <a:tab pos="2743200" algn="l"/>
              </a:tabLs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Why does this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happen? Will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also happen with sine and tangent?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 startAt="5"/>
              <a:tabLst>
                <a:tab pos="969963" algn="l"/>
                <a:tab pos="1993900" algn="l"/>
                <a:tab pos="27432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this diagram, the measurements are correct to 3 significant figures,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69963" algn="l"/>
                <a:tab pos="1993900" algn="l"/>
                <a:tab pos="27432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upper and lower bounds for the value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decimal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places.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eriod"/>
              <a:tabLst>
                <a:tab pos="969963" algn="l"/>
                <a:tab pos="1993900" algn="l"/>
                <a:tab pos="27432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a suitable level of accuracy.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7146" y="5229200"/>
            <a:ext cx="2509628" cy="13444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7146" y="5436507"/>
            <a:ext cx="462726" cy="224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223752" y="5757122"/>
            <a:ext cx="2620055" cy="84023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62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Q4b </a:t>
            </a:r>
            <a:r>
              <a:rPr lang="en-US" sz="162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16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2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Does the upper bound for cos </a:t>
            </a:r>
            <a:r>
              <a:rPr lang="en-US" sz="162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2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give the upper bound for </a:t>
            </a:r>
            <a:r>
              <a:rPr lang="en-US" sz="162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2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2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421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13.1 – Accuracy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401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6"/>
              <a:tabLst>
                <a:tab pos="969963" algn="l"/>
                <a:tab pos="1993900" algn="l"/>
                <a:tab pos="27432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In this diagram, the measurements are correct to 2 significant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figures. </a:t>
            </a:r>
          </a:p>
          <a:p>
            <a:pPr marL="804863" lvl="1" indent="-347663">
              <a:buClr>
                <a:srgbClr val="C00000"/>
              </a:buClr>
              <a:buFont typeface="+mj-lt"/>
              <a:buAutoNum type="alphaLcPeriod"/>
              <a:tabLst>
                <a:tab pos="199390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upper and lower bounds for the value oft, to 3 decimal places.</a:t>
            </a:r>
          </a:p>
          <a:p>
            <a:pPr marL="804863" lvl="1" indent="-347663">
              <a:buClr>
                <a:srgbClr val="C00000"/>
              </a:buClr>
              <a:buFont typeface="+mj-lt"/>
              <a:buAutoNum type="alphaLcPeriod"/>
              <a:tabLst>
                <a:tab pos="199390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to a suitable level of accuracy.</a:t>
            </a:r>
          </a:p>
          <a:p>
            <a:pPr>
              <a:buClr>
                <a:srgbClr val="C00000"/>
              </a:buClr>
              <a:tabLst>
                <a:tab pos="969963" algn="l"/>
                <a:tab pos="1993900" algn="l"/>
                <a:tab pos="2743200" algn="l"/>
              </a:tabLst>
            </a:pP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Compare your answers with those for 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Q5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 How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have the upper and lower bounds fort been affected by reducing the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accuracy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measurements 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2 significant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figures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l-PL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5134" y="5085184"/>
            <a:ext cx="2882970" cy="14414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27784" y="5085184"/>
            <a:ext cx="462726" cy="224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560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13.1 – Accuracy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7"/>
              <a:tabLst>
                <a:tab pos="969963" algn="l"/>
                <a:tab pos="1993900" algn="l"/>
                <a:tab pos="27432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In this diagram, the measurements are correct to 2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significant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figures Find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upper and lower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bounds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for the value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x.</a:t>
            </a:r>
            <a:b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this diagram, the measurements are correct to 2 significant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figures. Find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upper and lower bounds for the value of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tabLst>
                <a:tab pos="969963" algn="l"/>
                <a:tab pos="1993900" algn="l"/>
                <a:tab pos="2743200" algn="l"/>
              </a:tabLst>
            </a:pPr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Compare your answers with those for 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Q7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Why is the level of accuracy worse in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question?</a:t>
            </a:r>
            <a:endParaRPr lang="pl-PL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5054" y="5507249"/>
            <a:ext cx="2533050" cy="10132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3888" y="1613096"/>
            <a:ext cx="1674216" cy="17265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33888" y="1613096"/>
            <a:ext cx="234056" cy="447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56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13.1 – Accuracy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05905" y="1268760"/>
            <a:ext cx="5130191" cy="4320480"/>
            <a:chOff x="3483872" y="1089031"/>
            <a:chExt cx="5264592" cy="4320480"/>
          </a:xfrm>
        </p:grpSpPr>
        <p:sp>
          <p:nvSpPr>
            <p:cNvPr id="13" name="Round Diagonal Corner Rectangle 12"/>
            <p:cNvSpPr/>
            <p:nvPr/>
          </p:nvSpPr>
          <p:spPr>
            <a:xfrm>
              <a:off x="3491880" y="1090037"/>
              <a:ext cx="5256584" cy="4319474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ound Diagonal Corner Rectangle 13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3563889" y="1666250"/>
                  <a:ext cx="5095139" cy="37033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050" dirty="0" smtClean="0"/>
                    <a:t>Dan does an experiment </a:t>
                  </a:r>
                  <a:r>
                    <a:rPr lang="en-US" sz="2050" dirty="0"/>
                    <a:t>to find the value of </a:t>
                  </a:r>
                  <a:r>
                    <a:rPr lang="el-GR" sz="205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π</a:t>
                  </a:r>
                  <a:r>
                    <a:rPr lang="en-US" sz="2050" dirty="0" smtClean="0"/>
                    <a:t>. He </a:t>
                  </a:r>
                  <a:r>
                    <a:rPr lang="en-US" sz="2050" dirty="0"/>
                    <a:t>measures the circumference and the diameter of a circle.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050" dirty="0"/>
                    <a:t>He measures the circumference, </a:t>
                  </a:r>
                  <a:r>
                    <a:rPr lang="en-US" sz="2050" i="1" dirty="0"/>
                    <a:t>C</a:t>
                  </a:r>
                  <a:r>
                    <a:rPr lang="en-US" sz="2050" dirty="0"/>
                    <a:t>, as 170 mm to the nearest </a:t>
                  </a:r>
                  <a:r>
                    <a:rPr lang="en-US" sz="2050" dirty="0" err="1"/>
                    <a:t>millimetre</a:t>
                  </a:r>
                  <a:r>
                    <a:rPr lang="en-US" sz="2050" dirty="0"/>
                    <a:t>.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050" dirty="0"/>
                    <a:t>He measures the diameter, </a:t>
                  </a:r>
                  <a:r>
                    <a:rPr lang="en-US" sz="2050" i="1" dirty="0"/>
                    <a:t>d</a:t>
                  </a:r>
                  <a:r>
                    <a:rPr lang="en-US" sz="2050" dirty="0"/>
                    <a:t>, as 54 mm to the nearest </a:t>
                  </a:r>
                  <a:r>
                    <a:rPr lang="en-US" sz="2050" dirty="0" err="1"/>
                    <a:t>millimetre</a:t>
                  </a:r>
                  <a:r>
                    <a:rPr lang="en-US" sz="2050" dirty="0"/>
                    <a:t>.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050" dirty="0"/>
                    <a:t>Dan uses </a:t>
                  </a:r>
                  <a:r>
                    <a:rPr lang="el-GR" sz="205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π</a:t>
                  </a:r>
                  <a:r>
                    <a:rPr lang="en-US" sz="2050" dirty="0" smtClean="0"/>
                    <a:t> </a:t>
                  </a:r>
                  <a:r>
                    <a:rPr lang="en-US" sz="2050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5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5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5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d</m:t>
                          </m:r>
                        </m:den>
                      </m:f>
                    </m:oMath>
                  </a14:m>
                  <a:r>
                    <a:rPr lang="en-US" sz="2050" dirty="0"/>
                    <a:t> to find the value of </a:t>
                  </a:r>
                  <a:r>
                    <a:rPr lang="el-GR" sz="205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π</a:t>
                  </a:r>
                  <a:r>
                    <a:rPr lang="en-US" sz="2050" dirty="0" smtClean="0"/>
                    <a:t>.</a:t>
                  </a:r>
                  <a:endParaRPr lang="en-US" sz="2050" dirty="0"/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050" dirty="0"/>
                    <a:t>Calculate the upper bound and the lower bound for Dan’s value of it. </a:t>
                  </a:r>
                  <a:r>
                    <a:rPr lang="en-US" sz="2050" dirty="0" smtClean="0"/>
                    <a:t>	</a:t>
                  </a:r>
                  <a:r>
                    <a:rPr lang="en-US" sz="2050" b="1" dirty="0" smtClean="0"/>
                    <a:t>(</a:t>
                  </a:r>
                  <a:r>
                    <a:rPr lang="en-US" sz="2050" b="1" dirty="0"/>
                    <a:t>4 marks)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050" dirty="0" smtClean="0"/>
                    <a:t>	</a:t>
                  </a:r>
                  <a:r>
                    <a:rPr lang="en-US" sz="2050" i="1" dirty="0" smtClean="0"/>
                    <a:t>June </a:t>
                  </a:r>
                  <a:r>
                    <a:rPr lang="en-US" sz="2050" i="1" dirty="0"/>
                    <a:t>2013, Q23, </a:t>
                  </a:r>
                  <a:r>
                    <a:rPr lang="en-US" sz="2050" i="1" dirty="0" smtClean="0"/>
                    <a:t>1MA0/2H</a:t>
                  </a:r>
                  <a:endParaRPr lang="en-US" sz="2050" b="1" i="1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3889" y="1666250"/>
                  <a:ext cx="5095139" cy="370332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474" t="-988" r="-2580" b="-23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 flipH="1">
                <a:off x="264140" y="5807029"/>
                <a:ext cx="8487984" cy="74616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en-US" sz="1500" b="1" dirty="0" smtClean="0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Q9 strategy hint</a:t>
                </a:r>
                <a:r>
                  <a:rPr lang="en-US" sz="1500" dirty="0" smtClean="0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5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 </a:t>
                </a:r>
                <a:br>
                  <a:rPr lang="en-US" sz="15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5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upper bound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5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</a:t>
                </a:r>
                <a:r>
                  <a:rPr lang="en-US" sz="15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upper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bound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500" b="0" i="0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upper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bound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15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5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lower </a:t>
                </a:r>
                <a:r>
                  <a:rPr lang="en-US" sz="15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bound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5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 </a:t>
                </a:r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en-US" sz="15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500" b="0" i="0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lower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bound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500" b="0" i="0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lower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bound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5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64140" y="5807029"/>
                <a:ext cx="8487984" cy="74616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3254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13.2 – Graph of the Sine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402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1535"/>
              </p:ext>
            </p:extLst>
          </p:nvPr>
        </p:nvGraphicFramePr>
        <p:xfrm>
          <a:off x="251518" y="1268760"/>
          <a:ext cx="8568952" cy="465619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2106236"/>
                <a:gridCol w="4320478"/>
              </a:tblGrid>
              <a:tr h="541395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 You Know?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266917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Understand how to find the sine of any angle.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 the graph of the sine function and use it to solve equations.</a:t>
                      </a:r>
                      <a:endParaRPr lang="en-US" sz="28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computer games, the face, body, movement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even the clothing of a character are almost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entirely defined by trigonometry.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447464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493">
                <a:tc gridSpan="3"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is the exact value of </a:t>
                      </a:r>
                    </a:p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 30°     sin 45°     sin 60°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 90</a:t>
                      </a:r>
                      <a:r>
                        <a:rPr lang="en-US" sz="28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50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31071"/>
            <a:ext cx="8581188" cy="470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6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46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46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46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13.2</a:t>
            </a:r>
            <a:endParaRPr lang="en-US" sz="24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4469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382054" cy="739756"/>
          </a:xfrm>
        </p:spPr>
        <p:txBody>
          <a:bodyPr>
            <a:noAutofit/>
          </a:bodyPr>
          <a:lstStyle/>
          <a:p>
            <a:r>
              <a:rPr lang="en-GB" dirty="0" smtClean="0"/>
              <a:t>Contents</a:t>
            </a:r>
            <a:endParaRPr lang="en-GB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179512" y="1124744"/>
            <a:ext cx="8712968" cy="5755422"/>
          </a:xfrm>
          <a:prstGeom prst="rect">
            <a:avLst/>
          </a:prstGeom>
        </p:spPr>
        <p:txBody>
          <a:bodyPr wrap="square" numCol="1" spcCol="182880">
            <a:spAutoFit/>
          </a:bodyPr>
          <a:lstStyle/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2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	More trigonometry	399</a:t>
            </a:r>
            <a:endParaRPr lang="en-US" sz="22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Prior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knowledge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check	399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13.1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Accuracy	400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13.2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Graph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of the sine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	402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13.3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Graph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of the cosine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	405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13.4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The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tangent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	408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13.5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Calculating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areas and the sine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rule	411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13.6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The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cosine rule and 2D trigonometric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problems	415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13.7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Solving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problems in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3D	418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13.8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Transforming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trigonometric graphs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1	421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13.9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Transforming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trigonometric graphs 2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Problem-solving: 		Muddy </a:t>
            </a: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tracks 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423</a:t>
            </a: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Check up	429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	433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Extend	435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tabLst>
                <a:tab pos="804863" algn="l"/>
                <a:tab pos="8521700" algn="r"/>
              </a:tabLst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Knowledge check Unit test</a:t>
            </a:r>
            <a:r>
              <a:rPr lang="en-US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	437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 Same Side Corner Rectangle 5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5780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iv</a:t>
            </a:r>
            <a:endParaRPr lang="en-GB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1045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13.2 – Graph of the Sine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9" y="1196752"/>
                <a:ext cx="4752529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rabicPeriod"/>
                  <a:tabLst>
                    <a:tab pos="857250" algn="l"/>
                    <a:tab pos="971550" algn="l"/>
                    <a:tab pos="1993900" algn="l"/>
                    <a:tab pos="2743200" algn="l"/>
                  </a:tabLst>
                </a:pP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Find the value of x in 	this </a:t>
                </a:r>
                <a:b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triangle.</a:t>
                </a:r>
                <a:b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3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857250" algn="l"/>
                    <a:tab pos="971550" algn="l"/>
                    <a:tab pos="1993900" algn="l"/>
                    <a:tab pos="2743200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Find the value of sin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800" i="1" dirty="0" smtClean="0"/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/>
                  <a:tabLst>
                    <a:tab pos="857250" algn="l"/>
                    <a:tab pos="971550" algn="l"/>
                    <a:tab pos="1993900" algn="l"/>
                    <a:tab pos="2743200" algn="l"/>
                  </a:tabLst>
                </a:pPr>
                <a:r>
                  <a:rPr lang="en-US" sz="2800" dirty="0" smtClean="0"/>
                  <a:t>Find the value of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800" dirty="0" smtClean="0"/>
                  <a:t> in this </a:t>
                </a:r>
                <a:br>
                  <a:rPr lang="en-US" sz="2800" dirty="0" smtClean="0"/>
                </a:br>
                <a:r>
                  <a:rPr lang="en-US" sz="2800" dirty="0" smtClean="0"/>
                  <a:t>triangle.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4752529" cy="4093428"/>
              </a:xfrm>
              <a:prstGeom prst="rect">
                <a:avLst/>
              </a:prstGeom>
              <a:blipFill rotWithShape="0">
                <a:blip r:embed="rId4"/>
                <a:stretch>
                  <a:fillRect l="-2308" t="-1488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4417134"/>
            <a:ext cx="2670395" cy="2108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1700808"/>
            <a:ext cx="2318286" cy="1708214"/>
          </a:xfrm>
          <a:prstGeom prst="rect">
            <a:avLst/>
          </a:prstGeom>
        </p:spPr>
      </p:pic>
      <p:sp>
        <p:nvSpPr>
          <p:cNvPr id="12" name="Flowchart: Delay 11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3677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13.2 – Graph of the Sine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402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8559" y="1281828"/>
            <a:ext cx="8581913" cy="5211003"/>
            <a:chOff x="137203" y="6494199"/>
            <a:chExt cx="8581913" cy="5211003"/>
          </a:xfrm>
        </p:grpSpPr>
        <p:sp>
          <p:nvSpPr>
            <p:cNvPr id="8" name="Rectangle 7"/>
            <p:cNvSpPr/>
            <p:nvPr/>
          </p:nvSpPr>
          <p:spPr>
            <a:xfrm flipH="1">
              <a:off x="137203" y="6673055"/>
              <a:ext cx="8581913" cy="503214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Pentagon 8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029568" y="1556792"/>
                <a:ext cx="4718896" cy="4317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C00000"/>
                  </a:buClr>
                  <a:tabLst>
                    <a:tab pos="857250" algn="l"/>
                    <a:tab pos="971550" algn="l"/>
                    <a:tab pos="1993900" algn="l"/>
                    <a:tab pos="2743200" algn="l"/>
                  </a:tabLs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diagram shows a circle of radius 1 unit with centre at (0, 0).</a:t>
                </a:r>
              </a:p>
              <a:p>
                <a:pPr>
                  <a:buClr>
                    <a:srgbClr val="C00000"/>
                  </a:buClr>
                  <a:tabLst>
                    <a:tab pos="857250" algn="l"/>
                    <a:tab pos="971550" algn="l"/>
                    <a:tab pos="1993900" algn="l"/>
                    <a:tab pos="2743200" algn="l"/>
                  </a:tabLst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 30</a:t>
                </a:r>
                <a:r>
                  <a:rPr lang="en-US" sz="2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PQ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400" dirty="0" smtClean="0"/>
                  <a:t> = PQ = 0.5</a:t>
                </a:r>
              </a:p>
              <a:p>
                <a:pPr>
                  <a:buClr>
                    <a:srgbClr val="C00000"/>
                  </a:buClr>
                  <a:tabLst>
                    <a:tab pos="857250" algn="l"/>
                    <a:tab pos="971550" algn="l"/>
                    <a:tab pos="1993900" algn="l"/>
                    <a:tab pos="2743200" algn="l"/>
                  </a:tabLst>
                </a:pPr>
                <a:r>
                  <a:rPr lang="en-US" sz="2400" dirty="0" smtClean="0"/>
                  <a:t>The length of PQ gives the </a:t>
                </a:r>
                <a:r>
                  <a:rPr lang="en-US" sz="2400" b="1" dirty="0"/>
                  <a:t>sine </a:t>
                </a:r>
                <a:r>
                  <a:rPr lang="en-US" sz="2400" dirty="0"/>
                  <a:t>of the angle. This is shown on the </a:t>
                </a:r>
                <a:r>
                  <a:rPr lang="en-US" sz="2400" dirty="0" smtClean="0"/>
                  <a:t>vertical axis by the position of the arrow.</a:t>
                </a:r>
              </a:p>
              <a:p>
                <a:pPr>
                  <a:buClr>
                    <a:srgbClr val="C00000"/>
                  </a:buClr>
                  <a:tabLst>
                    <a:tab pos="857250" algn="l"/>
                    <a:tab pos="971550" algn="l"/>
                    <a:tab pos="1993900" algn="l"/>
                    <a:tab pos="2743200" algn="l"/>
                  </a:tabLst>
                </a:pPr>
                <a:r>
                  <a:rPr lang="en-US" sz="2400" dirty="0" smtClean="0"/>
                  <a:t>You can find </a:t>
                </a:r>
                <a:br>
                  <a:rPr lang="en-US" sz="2400" dirty="0" smtClean="0"/>
                </a:br>
                <a:r>
                  <a:rPr lang="en-US" sz="2400" dirty="0" smtClean="0"/>
                  <a:t>the sine of any </a:t>
                </a:r>
                <a:br>
                  <a:rPr lang="en-US" sz="2400" dirty="0" smtClean="0"/>
                </a:br>
                <a:r>
                  <a:rPr lang="en-US" sz="2400" dirty="0" smtClean="0"/>
                  <a:t>angle using </a:t>
                </a:r>
                <a:br>
                  <a:rPr lang="en-US" sz="2400" dirty="0" smtClean="0"/>
                </a:br>
                <a:r>
                  <a:rPr lang="en-US" sz="2400" dirty="0" smtClean="0"/>
                  <a:t>this method.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568" y="1556792"/>
                <a:ext cx="4718896" cy="4317849"/>
              </a:xfrm>
              <a:prstGeom prst="rect">
                <a:avLst/>
              </a:prstGeom>
              <a:blipFill rotWithShape="0">
                <a:blip r:embed="rId4"/>
                <a:stretch>
                  <a:fillRect l="-1938" t="-987" r="-2972" b="-2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772816"/>
            <a:ext cx="3678416" cy="3678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4268" y="4009140"/>
            <a:ext cx="2444196" cy="24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233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13.2 – Graph of the Sine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9" y="1196752"/>
                <a:ext cx="525658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lvl="1" indent="-514350">
                  <a:buClr>
                    <a:srgbClr val="C00000"/>
                  </a:buClr>
                  <a:buFont typeface="+mj-lt"/>
                  <a:buAutoNum type="arabicPeriod" startAt="3"/>
                  <a:tabLst>
                    <a:tab pos="1993900" algn="l"/>
                    <a:tab pos="2743200" algn="l"/>
                  </a:tabLst>
                </a:pP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Find the value of sin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800" dirty="0" smtClean="0"/>
                  <a:t> In each diagram.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5256585" cy="954107"/>
              </a:xfrm>
              <a:prstGeom prst="rect">
                <a:avLst/>
              </a:prstGeom>
              <a:blipFill rotWithShape="0">
                <a:blip r:embed="rId4"/>
                <a:stretch>
                  <a:fillRect l="-2086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361" y="2183118"/>
            <a:ext cx="2411703" cy="4392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2356" y="2191130"/>
            <a:ext cx="2421732" cy="4392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849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13.2 – Graph of the Sine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403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9" y="1196752"/>
                <a:ext cx="5256585" cy="5262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lvl="1" indent="-514350">
                  <a:buClr>
                    <a:srgbClr val="C00000"/>
                  </a:buClr>
                  <a:buFont typeface="+mj-lt"/>
                  <a:buAutoNum type="arabicPeriod" startAt="4"/>
                  <a:tabLst>
                    <a:tab pos="971550" algn="l"/>
                    <a:tab pos="2743200" algn="l"/>
                  </a:tabLst>
                </a:pPr>
                <a:r>
                  <a:rPr lang="en-US" sz="2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What is the largest value 	that sin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can take?</a:t>
                </a:r>
              </a:p>
              <a:p>
                <a:pPr marL="971550" lvl="2" indent="-51435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971550" algn="l"/>
                    <a:tab pos="2743200" algn="l"/>
                  </a:tabLs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What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is the smallest value that sin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can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take? </a:t>
                </a:r>
              </a:p>
              <a:p>
                <a:pPr marL="971550" lvl="2" indent="-51435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971550" algn="l"/>
                    <a:tab pos="2743200" algn="l"/>
                  </a:tabLs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Find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two values of B so that sin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0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lvl="1" indent="-514350">
                  <a:buClr>
                    <a:srgbClr val="C00000"/>
                  </a:buClr>
                  <a:buFont typeface="+mj-lt"/>
                  <a:buAutoNum type="arabicPeriod" startAt="4"/>
                  <a:tabLst>
                    <a:tab pos="1993900" algn="l"/>
                    <a:tab pos="2743200" algn="l"/>
                  </a:tabLs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sin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30° =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0.5.</a:t>
                </a:r>
                <a:b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Use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diagram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to find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an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obtuse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angle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such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that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sin</a:t>
                </a:r>
                <a:r>
                  <a:rPr lang="en-US" sz="24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= 0.5.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5256585" cy="5262979"/>
              </a:xfrm>
              <a:prstGeom prst="rect">
                <a:avLst/>
              </a:prstGeom>
              <a:blipFill rotWithShape="0">
                <a:blip r:embed="rId4"/>
                <a:stretch>
                  <a:fillRect l="-1506" t="-810" b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 flipH="1">
            <a:off x="223753" y="3501008"/>
            <a:ext cx="5204539" cy="43088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Look at the diagrams in 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401" y="4033029"/>
            <a:ext cx="2411703" cy="23255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54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13.2 – Graph of the Sine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9" y="1196752"/>
                <a:ext cx="5256585" cy="55861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0050" lvl="1" indent="-400050">
                  <a:buClr>
                    <a:srgbClr val="C00000"/>
                  </a:buClr>
                  <a:buFont typeface="+mj-lt"/>
                  <a:buAutoNum type="arabicPeriod" startAt="6"/>
                  <a:tabLst>
                    <a:tab pos="971550" algn="l"/>
                    <a:tab pos="2743200" algn="l"/>
                  </a:tabLst>
                </a:pPr>
                <a:r>
                  <a:rPr lang="en-US" sz="2100" dirty="0">
                    <a:latin typeface="Arial" panose="020B0604020202020204" pitchFamily="34" charset="0"/>
                    <a:cs typeface="Arial" panose="020B0604020202020204" pitchFamily="34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100" dirty="0">
                    <a:latin typeface="Arial" panose="020B0604020202020204" pitchFamily="34" charset="0"/>
                    <a:cs typeface="Arial" panose="020B0604020202020204" pitchFamily="34" charset="0"/>
                  </a:rPr>
                  <a:t> increases from 0° to 90°, sin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100" dirty="0">
                    <a:latin typeface="Arial" panose="020B0604020202020204" pitchFamily="34" charset="0"/>
                    <a:cs typeface="Arial" panose="020B0604020202020204" pitchFamily="34" charset="0"/>
                  </a:rPr>
                  <a:t> increases from 0 to 1. Copy and complete these statements in the same way.</a:t>
                </a:r>
              </a:p>
              <a:p>
                <a:pPr marL="742950" lvl="2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100" dirty="0">
                    <a:latin typeface="Arial" panose="020B0604020202020204" pitchFamily="34" charset="0"/>
                    <a:cs typeface="Arial" panose="020B0604020202020204" pitchFamily="34" charset="0"/>
                  </a:rPr>
                  <a:t> increases from 90° to 180°, sin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___________________________</a:t>
                </a:r>
                <a:endParaRPr lang="en-US" sz="2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2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100" dirty="0">
                    <a:latin typeface="Arial" panose="020B0604020202020204" pitchFamily="34" charset="0"/>
                    <a:cs typeface="Arial" panose="020B0604020202020204" pitchFamily="34" charset="0"/>
                  </a:rPr>
                  <a:t> increases from 180° to 270°, sin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________________________</a:t>
                </a:r>
                <a:endParaRPr lang="en-US" sz="2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2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100" dirty="0">
                    <a:latin typeface="Arial" panose="020B0604020202020204" pitchFamily="34" charset="0"/>
                    <a:cs typeface="Arial" panose="020B0604020202020204" pitchFamily="34" charset="0"/>
                  </a:rPr>
                  <a:t> increases from 270° to 360°, sin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100" dirty="0" smtClean="0"/>
                  <a:t> ________________________</a:t>
                </a:r>
              </a:p>
              <a:p>
                <a:pPr marL="400050" lvl="1" indent="-457200">
                  <a:buClr>
                    <a:srgbClr val="C00000"/>
                  </a:buClr>
                  <a:buFont typeface="+mj-lt"/>
                  <a:buAutoNum type="arabicPeriod" startAt="8"/>
                  <a:tabLst>
                    <a:tab pos="2743200" algn="l"/>
                  </a:tabLst>
                </a:pPr>
                <a:r>
                  <a:rPr lang="en-US" sz="2100" dirty="0"/>
                  <a:t>Here is a sketch of the graph of y = </a:t>
                </a:r>
                <a:r>
                  <a:rPr lang="en-US" sz="2100" dirty="0" smtClean="0"/>
                  <a:t>sin </a:t>
                </a:r>
                <a:r>
                  <a:rPr lang="en-US" sz="2100" i="1" dirty="0" smtClean="0"/>
                  <a:t>x</a:t>
                </a:r>
                <a:r>
                  <a:rPr lang="en-US" sz="2100" dirty="0" smtClean="0"/>
                  <a:t> </a:t>
                </a:r>
                <a:r>
                  <a:rPr lang="en-US" sz="2100" dirty="0"/>
                  <a:t>for 0°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≤ x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≤</a:t>
                </a:r>
                <a:r>
                  <a:rPr lang="en-US" sz="2100" dirty="0" smtClean="0"/>
                  <a:t> </a:t>
                </a:r>
                <a:r>
                  <a:rPr lang="en-US" sz="2100" dirty="0"/>
                  <a:t>360°.</a:t>
                </a:r>
                <a:br>
                  <a:rPr lang="en-US" sz="2100" dirty="0"/>
                </a:br>
                <a:r>
                  <a:rPr lang="en-US" sz="2100" dirty="0"/>
                  <a:t/>
                </a:r>
                <a:br>
                  <a:rPr lang="en-US" sz="2100" dirty="0"/>
                </a:br>
                <a:r>
                  <a:rPr lang="en-US" sz="2400" dirty="0"/>
                  <a:t/>
                </a:r>
                <a:br>
                  <a:rPr lang="en-US" sz="2400" dirty="0"/>
                </a:br>
                <a:r>
                  <a:rPr lang="en-US" sz="1600" dirty="0" smtClean="0"/>
                  <a:t/>
                </a:r>
                <a:br>
                  <a:rPr lang="en-US" sz="1600" dirty="0" smtClean="0"/>
                </a:br>
                <a:r>
                  <a:rPr lang="en-US" sz="2100" dirty="0"/>
                  <a:t/>
                </a:r>
                <a:br>
                  <a:rPr lang="en-US" sz="2100" dirty="0"/>
                </a:br>
                <a:r>
                  <a:rPr lang="en-US" sz="2100" dirty="0"/>
                  <a:t>Describe the symmetry of the curve.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5256585" cy="5586145"/>
              </a:xfrm>
              <a:prstGeom prst="rect">
                <a:avLst/>
              </a:prstGeom>
              <a:blipFill rotWithShape="0">
                <a:blip r:embed="rId4"/>
                <a:stretch>
                  <a:fillRect l="-1159" t="-654" r="-1970" b="-1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654" y="5157192"/>
            <a:ext cx="3390315" cy="12030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4464536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380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13.2 – Graph of the Sine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832649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7"/>
              <a:tabLst>
                <a:tab pos="971550" algn="l"/>
                <a:tab pos="27432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Here is the graph of y =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sin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for 0° ≤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180°.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graph to find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28750" lvl="3" indent="-514350">
              <a:buClr>
                <a:srgbClr val="C00000"/>
              </a:buClr>
              <a:buFont typeface="+mj-lt"/>
              <a:buAutoNum type="romanLcPeriod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sin90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 sin75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°.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symmetry of the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curve.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Use the graph to check your answer to Q6. 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Copy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and complete, inserting numbers greater than 90.</a:t>
            </a:r>
          </a:p>
          <a:p>
            <a:pPr marL="1200150" lvl="3" indent="-28575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sin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60°= sin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°  </a:t>
            </a:r>
          </a:p>
          <a:p>
            <a:pPr marL="1200150" lvl="3" indent="-28575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sin45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° =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</a:p>
          <a:p>
            <a:pPr marL="1314450" lvl="3" indent="-400050">
              <a:buClr>
                <a:srgbClr val="C00000"/>
              </a:buClr>
              <a:buFont typeface="+mj-lt"/>
              <a:buAutoNum type="romanLcPeriod" startAt="3"/>
              <a:tabLst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sin0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° =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°  </a:t>
            </a:r>
          </a:p>
          <a:p>
            <a:pPr marL="1314450" lvl="3" indent="-400050">
              <a:buClr>
                <a:srgbClr val="C00000"/>
              </a:buClr>
              <a:buFont typeface="+mj-lt"/>
              <a:buAutoNum type="romanLcPeriod" startAt="3"/>
              <a:tabLst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sin30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° =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</a:p>
          <a:p>
            <a:pPr marL="857250" lvl="2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graph to give estimates for the solutions to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sin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= 0.25.</a:t>
            </a:r>
            <a:endParaRPr lang="en-US" sz="2300" dirty="0"/>
          </a:p>
        </p:txBody>
      </p:sp>
      <p:sp>
        <p:nvSpPr>
          <p:cNvPr id="8" name="Rectangle 7"/>
          <p:cNvSpPr/>
          <p:nvPr/>
        </p:nvSpPr>
        <p:spPr>
          <a:xfrm flipH="1">
            <a:off x="5940151" y="3356992"/>
            <a:ext cx="2889829" cy="92333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Q7b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The graph of y =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</a:t>
            </a:r>
            <a:r>
              <a:rPr lang="en-US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0° ≤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≤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180° is symmetrical about </a:t>
            </a:r>
            <a:r>
              <a:rPr lang="en-US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5940152" y="4365104"/>
            <a:ext cx="2889829" cy="1477328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Q7d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Draw a horizontal line through sin 60° on the graph. Where else does it cross the graph?</a:t>
            </a:r>
          </a:p>
        </p:txBody>
      </p:sp>
      <p:sp>
        <p:nvSpPr>
          <p:cNvPr id="12" name="Rectangle 11"/>
          <p:cNvSpPr/>
          <p:nvPr/>
        </p:nvSpPr>
        <p:spPr>
          <a:xfrm flipH="1">
            <a:off x="5940151" y="5949280"/>
            <a:ext cx="2889829" cy="64633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Q7e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Give both values of </a:t>
            </a:r>
            <a:r>
              <a:rPr lang="en-US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980" y="1266987"/>
            <a:ext cx="2498468" cy="2017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1196752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2802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13.2 – Graph of the Sine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9" y="1196752"/>
                <a:ext cx="5256585" cy="54085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indent="-457200">
                  <a:buClr>
                    <a:srgbClr val="C00000"/>
                  </a:buClr>
                  <a:buFont typeface="+mj-lt"/>
                  <a:buAutoNum type="arabicPeriod" startAt="9"/>
                  <a:tabLst>
                    <a:tab pos="971550" algn="l"/>
                    <a:tab pos="2743200" algn="l"/>
                  </a:tabLst>
                </a:pP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graph of y = sin x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repeats every 360° in both directions, </a:t>
                </a:r>
                <a:endParaRPr lang="en-US" sz="19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2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Sketch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graph of y = </a:t>
                </a: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sin </a:t>
                </a:r>
                <a:r>
                  <a:rPr lang="en-US" sz="1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for 0° </a:t>
                </a: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≤ x ≤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540°. </a:t>
                </a:r>
                <a:endParaRPr lang="en-US" sz="19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2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Use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your sketch to find </a:t>
                </a:r>
                <a:endParaRPr lang="en-US" sz="19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428750" lvl="3" indent="-514350">
                  <a:buClr>
                    <a:srgbClr val="C00000"/>
                  </a:buClr>
                  <a:buFont typeface="+mj-lt"/>
                  <a:buAutoNum type="romanLcPeriod"/>
                  <a:tabLst>
                    <a:tab pos="2743200" algn="l"/>
                  </a:tabLst>
                </a:pP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sin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540° </a:t>
                </a: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19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ii.</a:t>
                </a: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sin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450°.</a:t>
                </a:r>
              </a:p>
              <a:p>
                <a:pPr marL="800100" lvl="2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exact value of sin 60°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1900" dirty="0"/>
                          <m:t> </m:t>
                        </m:r>
                      </m:num>
                      <m:den>
                        <m:r>
                          <a:rPr lang="en-US" sz="19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. Write down the exact value of </a:t>
                </a:r>
                <a:endParaRPr lang="en-US" sz="19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428750" lvl="3" indent="-514350">
                  <a:buClr>
                    <a:srgbClr val="C00000"/>
                  </a:buClr>
                  <a:buFont typeface="+mj-lt"/>
                  <a:buAutoNum type="romanLcPeriod"/>
                  <a:tabLst>
                    <a:tab pos="2743200" algn="l"/>
                  </a:tabLst>
                </a:pP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sin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420° </a:t>
                </a: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19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ii.</a:t>
                </a: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sin 480°.</a:t>
                </a:r>
              </a:p>
              <a:p>
                <a:pPr marL="800100" lvl="2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Explain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how you worked out your answers to part </a:t>
                </a:r>
                <a:r>
                  <a:rPr lang="en-US" sz="1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1" indent="-457200">
                  <a:buClr>
                    <a:srgbClr val="C00000"/>
                  </a:buClr>
                  <a:buFont typeface="+mj-lt"/>
                  <a:buAutoNum type="arabicPeriod" startAt="9"/>
                  <a:tabLst>
                    <a:tab pos="800100" algn="l"/>
                    <a:tab pos="2743200" algn="l"/>
                  </a:tabLst>
                </a:pPr>
                <a:r>
                  <a:rPr lang="en-US" sz="19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Write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down four values of </a:t>
                </a:r>
                <a:r>
                  <a:rPr lang="en-US" sz="1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 </a:t>
                </a: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sin x = -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0.5. </a:t>
                </a:r>
                <a:endParaRPr lang="en-US" sz="19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2" indent="-3429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2743200" algn="l"/>
                  </a:tabLst>
                </a:pP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Write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down four values of </a:t>
                </a:r>
                <a:r>
                  <a:rPr lang="en-US" sz="1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 </a:t>
                </a: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sin </a:t>
                </a:r>
                <a:r>
                  <a:rPr lang="en-US" sz="19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1900" dirty="0"/>
                          <m:t> </m:t>
                        </m:r>
                      </m:num>
                      <m:den>
                        <m:r>
                          <a:rPr lang="en-US" sz="19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9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2" indent="-3429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857250" algn="l"/>
                    <a:tab pos="2743200" algn="l"/>
                  </a:tabLst>
                </a:pPr>
                <a:r>
                  <a:rPr lang="en-US" sz="1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Check </a:t>
                </a:r>
                <a:r>
                  <a:rPr lang="en-US" sz="1900" dirty="0">
                    <a:latin typeface="Arial" panose="020B0604020202020204" pitchFamily="34" charset="0"/>
                    <a:cs typeface="Arial" panose="020B0604020202020204" pitchFamily="34" charset="0"/>
                  </a:rPr>
                  <a:t>each of your answers using your calculator.</a:t>
                </a:r>
                <a:endParaRPr lang="en-US" sz="19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5256585" cy="5408532"/>
              </a:xfrm>
              <a:prstGeom prst="rect">
                <a:avLst/>
              </a:prstGeom>
              <a:blipFill rotWithShape="0">
                <a:blip r:embed="rId4"/>
                <a:stretch>
                  <a:fillRect l="-811" t="-676" r="-1622" b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 flipH="1">
            <a:off x="5572914" y="3380799"/>
            <a:ext cx="3192257" cy="120032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Q9a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Include </a:t>
            </a:r>
            <a:r>
              <a:rPr lang="en-US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 0°, 90°, 180°, 270°, 360°, 450°, 540° and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values 1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0.5, 0, -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5, -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4653136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862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13.2 – Graph of the Sine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404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5905" y="1268760"/>
            <a:ext cx="5130191" cy="4248472"/>
            <a:chOff x="3483872" y="1089031"/>
            <a:chExt cx="5264592" cy="4248472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3491880" y="1089031"/>
              <a:ext cx="5256584" cy="4248472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ound Diagonal Corner Rectangle 9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63889" y="1666250"/>
              <a:ext cx="5095139" cy="3631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/>
                <a:t>Here is a sketch of y = </a:t>
              </a:r>
              <a:r>
                <a:rPr lang="en-US" sz="2400" dirty="0" smtClean="0"/>
                <a:t>sin </a:t>
              </a:r>
              <a:r>
                <a:rPr lang="en-US" sz="2400" i="1" dirty="0" smtClean="0"/>
                <a:t>x</a:t>
              </a:r>
              <a:r>
                <a:rPr lang="en-US" sz="2400" dirty="0"/>
                <a:t>.</a:t>
              </a:r>
              <a:br>
                <a:rPr lang="en-US" sz="2400" dirty="0"/>
              </a:b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1400" dirty="0"/>
                <a:t/>
              </a:r>
              <a:br>
                <a:rPr lang="en-US" sz="1400" dirty="0"/>
              </a:b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2400" dirty="0"/>
                <a:t>Write down the coordinates of each of the labelled points. </a:t>
              </a:r>
              <a:r>
                <a:rPr lang="en-US" sz="2400" dirty="0" smtClean="0"/>
                <a:t>	</a:t>
              </a:r>
              <a:r>
                <a:rPr lang="en-US" sz="2400" b="1" dirty="0" smtClean="0"/>
                <a:t>(</a:t>
              </a:r>
              <a:r>
                <a:rPr lang="en-US" sz="2400" b="1" dirty="0"/>
                <a:t>4 marks)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 flipH="1">
            <a:off x="264141" y="5694347"/>
            <a:ext cx="520453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Q11 strategy hint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Check your answers by seeing if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761" y="2276872"/>
            <a:ext cx="4832283" cy="229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965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13.2 – Graph of the Sine Function</a:t>
            </a:r>
            <a:endParaRPr lang="en-GB" sz="36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405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9512" y="1196752"/>
            <a:ext cx="8712968" cy="5394716"/>
            <a:chOff x="3483872" y="1089030"/>
            <a:chExt cx="5264592" cy="5394716"/>
          </a:xfrm>
        </p:grpSpPr>
        <p:sp>
          <p:nvSpPr>
            <p:cNvPr id="8" name="Round Diagonal Corner Rectangle 7"/>
            <p:cNvSpPr/>
            <p:nvPr/>
          </p:nvSpPr>
          <p:spPr>
            <a:xfrm>
              <a:off x="3491880" y="1089030"/>
              <a:ext cx="5256584" cy="5394716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 Diagonal Corner Rectangle 8"/>
            <p:cNvSpPr/>
            <p:nvPr/>
          </p:nvSpPr>
          <p:spPr>
            <a:xfrm>
              <a:off x="3483872" y="1089031"/>
              <a:ext cx="5256584" cy="428544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2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558865" y="1618055"/>
                  <a:ext cx="5146090" cy="48335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200" dirty="0" smtClean="0"/>
                    <a:t>Solve the equation 5 sin </a:t>
                  </a:r>
                  <a:r>
                    <a:rPr lang="en-US" sz="2200" i="1" dirty="0" smtClean="0"/>
                    <a:t>x</a:t>
                  </a:r>
                  <a:r>
                    <a:rPr lang="en-US" sz="2200" dirty="0" smtClean="0"/>
                    <a:t> </a:t>
                  </a:r>
                  <a:r>
                    <a:rPr lang="en-US" sz="2200" dirty="0"/>
                    <a:t>= 3 for values of </a:t>
                  </a:r>
                  <a:r>
                    <a:rPr lang="en-US" sz="2200" dirty="0" smtClean="0"/>
                    <a:t/>
                  </a:r>
                  <a:br>
                    <a:rPr lang="en-US" sz="2200" dirty="0" smtClean="0"/>
                  </a:br>
                  <a:r>
                    <a:rPr lang="en-US" sz="2200" i="1" dirty="0" smtClean="0"/>
                    <a:t>x</a:t>
                  </a:r>
                  <a:r>
                    <a:rPr lang="en-US" sz="2200" dirty="0" smtClean="0"/>
                    <a:t> </a:t>
                  </a:r>
                  <a:r>
                    <a:rPr lang="en-US" sz="2200" dirty="0"/>
                    <a:t>in the interval 0° to 540°.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200" dirty="0">
                      <a:latin typeface="Comic Sans MS" panose="030F0702030302020204" pitchFamily="66" charset="0"/>
                    </a:rPr>
                    <a:t>5 </a:t>
                  </a:r>
                  <a:r>
                    <a:rPr lang="en-US" sz="2200" dirty="0" smtClean="0">
                      <a:latin typeface="Comic Sans MS" panose="030F0702030302020204" pitchFamily="66" charset="0"/>
                    </a:rPr>
                    <a:t>sin x </a:t>
                  </a:r>
                  <a:r>
                    <a:rPr lang="en-US" sz="2200" dirty="0">
                      <a:latin typeface="Comic Sans MS" panose="030F0702030302020204" pitchFamily="66" charset="0"/>
                    </a:rPr>
                    <a:t>= 3</a:t>
                  </a:r>
                </a:p>
                <a:p>
                  <a:pPr>
                    <a:spcAft>
                      <a:spcPts val="0"/>
                    </a:spcAft>
                    <a:tabLst>
                      <a:tab pos="400050" algn="l"/>
                    </a:tabLst>
                  </a:pPr>
                  <a:r>
                    <a:rPr lang="en-US" sz="2200" dirty="0" smtClean="0">
                      <a:latin typeface="Comic Sans MS" panose="030F0702030302020204" pitchFamily="66" charset="0"/>
                    </a:rPr>
                    <a:t>	sin x </a:t>
                  </a:r>
                  <a:r>
                    <a:rPr lang="en-US" sz="2200" dirty="0">
                      <a:latin typeface="Comic Sans MS" panose="030F0702030302020204" pitchFamily="66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2200" dirty="0" smtClean="0">
                      <a:latin typeface="Comic Sans MS" panose="030F0702030302020204" pitchFamily="66" charset="0"/>
                    </a:rPr>
                    <a:t>	therefor x </a:t>
                  </a:r>
                  <a:r>
                    <a:rPr lang="en-US" sz="2200" dirty="0">
                      <a:latin typeface="Comic Sans MS" panose="030F0702030302020204" pitchFamily="66" charset="0"/>
                    </a:rPr>
                    <a:t>= </a:t>
                  </a:r>
                  <a:r>
                    <a:rPr lang="en-US" sz="2200" dirty="0" smtClean="0">
                      <a:latin typeface="Comic Sans MS" panose="030F0702030302020204" pitchFamily="66" charset="0"/>
                    </a:rPr>
                    <a:t>sin</a:t>
                  </a:r>
                  <a:r>
                    <a:rPr lang="en-US" sz="2200" baseline="30000" dirty="0" smtClean="0">
                      <a:latin typeface="Comic Sans MS" panose="030F0702030302020204" pitchFamily="66" charset="0"/>
                    </a:rPr>
                    <a:t>-1</a:t>
                  </a:r>
                  <a:r>
                    <a:rPr lang="en-US" sz="2200" dirty="0" smtClean="0">
                      <a:latin typeface="Comic Sans MS" panose="030F0702030302020204" pitchFamily="66" charset="0"/>
                    </a:rPr>
                    <a:t>(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2200" dirty="0" smtClean="0">
                      <a:latin typeface="Comic Sans MS" panose="030F0702030302020204" pitchFamily="66" charset="0"/>
                    </a:rPr>
                    <a:t>) </a:t>
                  </a:r>
                </a:p>
                <a:p>
                  <a:pPr>
                    <a:spcAft>
                      <a:spcPts val="0"/>
                    </a:spcAft>
                    <a:tabLst>
                      <a:tab pos="400050" algn="l"/>
                      <a:tab pos="4972050" algn="r"/>
                    </a:tabLst>
                  </a:pPr>
                  <a:r>
                    <a:rPr lang="en-US" sz="2200" dirty="0">
                      <a:latin typeface="Comic Sans MS" panose="030F0702030302020204" pitchFamily="66" charset="0"/>
                    </a:rPr>
                    <a:t>	</a:t>
                  </a:r>
                  <a:r>
                    <a:rPr lang="en-US" sz="2200" dirty="0" smtClean="0">
                      <a:latin typeface="Comic Sans MS" panose="030F0702030302020204" pitchFamily="66" charset="0"/>
                    </a:rPr>
                    <a:t>x </a:t>
                  </a:r>
                  <a:r>
                    <a:rPr lang="en-US" sz="2200" dirty="0">
                      <a:latin typeface="Comic Sans MS" panose="030F0702030302020204" pitchFamily="66" charset="0"/>
                    </a:rPr>
                    <a:t>= 36.9°to 1 </a:t>
                  </a:r>
                  <a:r>
                    <a:rPr lang="en-US" sz="2200" dirty="0" err="1">
                      <a:latin typeface="Comic Sans MS" panose="030F0702030302020204" pitchFamily="66" charset="0"/>
                    </a:rPr>
                    <a:t>dp</a:t>
                  </a:r>
                  <a:r>
                    <a:rPr lang="en-US" sz="2200" dirty="0" smtClean="0">
                      <a:latin typeface="Comic Sans MS" panose="030F0702030302020204" pitchFamily="66" charset="0"/>
                    </a:rPr>
                    <a:t>.</a:t>
                  </a:r>
                  <a:endParaRPr lang="en-US" sz="2200" dirty="0"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endParaRPr lang="en-US" sz="2200" dirty="0" smtClean="0"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endParaRPr lang="en-US" sz="2200" dirty="0"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endParaRPr lang="en-US" sz="3200" dirty="0" smtClean="0"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endParaRPr lang="en-US" sz="2200" dirty="0"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200" dirty="0" smtClean="0">
                      <a:latin typeface="Comic Sans MS" panose="030F0702030302020204" pitchFamily="66" charset="0"/>
                    </a:rPr>
                    <a:t>From </a:t>
                  </a:r>
                  <a:r>
                    <a:rPr lang="en-US" sz="2200" dirty="0">
                      <a:latin typeface="Comic Sans MS" panose="030F0702030302020204" pitchFamily="66" charset="0"/>
                    </a:rPr>
                    <a:t>the graph, the other values of </a:t>
                  </a:r>
                  <a:r>
                    <a:rPr lang="en-US" sz="2200" dirty="0" smtClean="0">
                      <a:latin typeface="Comic Sans MS" panose="030F0702030302020204" pitchFamily="66" charset="0"/>
                    </a:rPr>
                    <a:t>x </a:t>
                  </a:r>
                  <a:r>
                    <a:rPr lang="en-US" sz="2200" dirty="0">
                      <a:latin typeface="Comic Sans MS" panose="030F0702030302020204" pitchFamily="66" charset="0"/>
                    </a:rPr>
                    <a:t>are: </a:t>
                  </a:r>
                  <a:endParaRPr lang="en-US" sz="2200" dirty="0" smtClean="0"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200" dirty="0" smtClean="0">
                      <a:latin typeface="Comic Sans MS" panose="030F0702030302020204" pitchFamily="66" charset="0"/>
                    </a:rPr>
                    <a:t>180</a:t>
                  </a:r>
                  <a:r>
                    <a:rPr lang="en-US" sz="2200" baseline="30000" dirty="0" smtClean="0">
                      <a:latin typeface="Comic Sans MS" panose="030F0702030302020204" pitchFamily="66" charset="0"/>
                    </a:rPr>
                    <a:t>0 </a:t>
                  </a:r>
                  <a:r>
                    <a:rPr lang="en-US" sz="2200" dirty="0" smtClean="0">
                      <a:latin typeface="Comic Sans MS" panose="030F0702030302020204" pitchFamily="66" charset="0"/>
                    </a:rPr>
                    <a:t>- 36.9</a:t>
                  </a:r>
                  <a:r>
                    <a:rPr lang="en-US" sz="2200" baseline="30000" dirty="0">
                      <a:latin typeface="Comic Sans MS" panose="030F0702030302020204" pitchFamily="66" charset="0"/>
                    </a:rPr>
                    <a:t>0</a:t>
                  </a:r>
                  <a:r>
                    <a:rPr lang="en-US" sz="2200" dirty="0" smtClean="0">
                      <a:latin typeface="Comic Sans MS" panose="030F0702030302020204" pitchFamily="66" charset="0"/>
                    </a:rPr>
                    <a:t> </a:t>
                  </a:r>
                  <a:r>
                    <a:rPr lang="en-US" sz="2200" dirty="0">
                      <a:latin typeface="Comic Sans MS" panose="030F0702030302020204" pitchFamily="66" charset="0"/>
                    </a:rPr>
                    <a:t>=</a:t>
                  </a:r>
                  <a:r>
                    <a:rPr lang="en-US" sz="2200" dirty="0" smtClean="0">
                      <a:latin typeface="Comic Sans MS" panose="030F0702030302020204" pitchFamily="66" charset="0"/>
                    </a:rPr>
                    <a:t>143.1</a:t>
                  </a:r>
                  <a:r>
                    <a:rPr lang="en-US" sz="2200" baseline="30000" dirty="0">
                      <a:latin typeface="Comic Sans MS" panose="030F0702030302020204" pitchFamily="66" charset="0"/>
                    </a:rPr>
                    <a:t>0</a:t>
                  </a:r>
                  <a:endParaRPr lang="en-US" sz="2200" dirty="0">
                    <a:latin typeface="Comic Sans MS" panose="030F0702030302020204" pitchFamily="66" charset="0"/>
                  </a:endParaRP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200" dirty="0" smtClean="0">
                      <a:latin typeface="Comic Sans MS" panose="030F0702030302020204" pitchFamily="66" charset="0"/>
                    </a:rPr>
                    <a:t>360</a:t>
                  </a:r>
                  <a:r>
                    <a:rPr lang="en-US" sz="2200" baseline="30000" dirty="0" smtClean="0">
                      <a:latin typeface="Comic Sans MS" panose="030F0702030302020204" pitchFamily="66" charset="0"/>
                    </a:rPr>
                    <a:t>0 </a:t>
                  </a:r>
                  <a:r>
                    <a:rPr lang="en-US" sz="2200" dirty="0" smtClean="0">
                      <a:latin typeface="Comic Sans MS" panose="030F0702030302020204" pitchFamily="66" charset="0"/>
                    </a:rPr>
                    <a:t>+ </a:t>
                  </a:r>
                  <a:r>
                    <a:rPr lang="en-US" sz="2200" dirty="0">
                      <a:latin typeface="Comic Sans MS" panose="030F0702030302020204" pitchFamily="66" charset="0"/>
                    </a:rPr>
                    <a:t>36.9° = 396.9“</a:t>
                  </a:r>
                </a:p>
                <a:p>
                  <a:pPr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200" dirty="0" smtClean="0">
                      <a:latin typeface="Comic Sans MS" panose="030F0702030302020204" pitchFamily="66" charset="0"/>
                    </a:rPr>
                    <a:t>540</a:t>
                  </a:r>
                  <a:r>
                    <a:rPr lang="en-US" sz="2200" baseline="30000" dirty="0" smtClean="0">
                      <a:latin typeface="Comic Sans MS" panose="030F0702030302020204" pitchFamily="66" charset="0"/>
                    </a:rPr>
                    <a:t>0 </a:t>
                  </a:r>
                  <a:r>
                    <a:rPr lang="en-US" sz="2200" dirty="0" smtClean="0">
                      <a:latin typeface="Comic Sans MS" panose="030F0702030302020204" pitchFamily="66" charset="0"/>
                    </a:rPr>
                    <a:t>-36.9</a:t>
                  </a:r>
                  <a:r>
                    <a:rPr lang="en-US" sz="2200" baseline="30000" dirty="0" smtClean="0">
                      <a:latin typeface="Comic Sans MS" panose="030F0702030302020204" pitchFamily="66" charset="0"/>
                    </a:rPr>
                    <a:t>0 </a:t>
                  </a:r>
                  <a:r>
                    <a:rPr lang="en-US" sz="2200" dirty="0" smtClean="0">
                      <a:latin typeface="Comic Sans MS" panose="030F0702030302020204" pitchFamily="66" charset="0"/>
                    </a:rPr>
                    <a:t>= 503.1</a:t>
                  </a:r>
                  <a:r>
                    <a:rPr lang="en-US" sz="2200" baseline="30000" dirty="0">
                      <a:latin typeface="Comic Sans MS" panose="030F0702030302020204" pitchFamily="66" charset="0"/>
                    </a:rPr>
                    <a:t>0</a:t>
                  </a:r>
                  <a:endParaRPr lang="en-US" sz="2200" dirty="0">
                    <a:latin typeface="Comic Sans MS" panose="030F0702030302020204" pitchFamily="66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65" y="1618055"/>
                  <a:ext cx="5146090" cy="483350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931" t="-757"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Rectangle 10"/>
          <p:cNvSpPr/>
          <p:nvPr/>
        </p:nvSpPr>
        <p:spPr>
          <a:xfrm flipH="1">
            <a:off x="6804248" y="1744940"/>
            <a:ext cx="1944215" cy="110799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 both sides of the equation by 5.</a:t>
            </a:r>
          </a:p>
        </p:txBody>
      </p:sp>
      <p:cxnSp>
        <p:nvCxnSpPr>
          <p:cNvPr id="17" name="Straight Arrow Connector 16"/>
          <p:cNvCxnSpPr>
            <a:stCxn id="13" idx="3"/>
          </p:cNvCxnSpPr>
          <p:nvPr/>
        </p:nvCxnSpPr>
        <p:spPr>
          <a:xfrm flipH="1">
            <a:off x="3059834" y="3569821"/>
            <a:ext cx="3096342" cy="252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flipH="1">
            <a:off x="6156176" y="4365104"/>
            <a:ext cx="2664296" cy="2123658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Sketch the graph of y =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interval 0° to 540°. Use the graph to find the other values.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>
            <a:stCxn id="11" idx="3"/>
          </p:cNvCxnSpPr>
          <p:nvPr/>
        </p:nvCxnSpPr>
        <p:spPr>
          <a:xfrm flipH="1">
            <a:off x="4788026" y="2298938"/>
            <a:ext cx="2016222" cy="66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flipH="1">
            <a:off x="6156176" y="3015823"/>
            <a:ext cx="2624231" cy="110799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sin</a:t>
            </a:r>
            <a:r>
              <a:rPr lang="en-US" sz="22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find one value of 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your calculator.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3667938"/>
            <a:ext cx="4946201" cy="1449748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H="1">
            <a:off x="4666998" y="4392812"/>
            <a:ext cx="148917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4053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13.2 – Graph of the Sine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405</a:t>
            </a:r>
            <a:endParaRPr lang="en-GB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9" y="1196752"/>
                <a:ext cx="5256585" cy="5593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8650" lvl="1" indent="-628650">
                  <a:buClr>
                    <a:srgbClr val="C00000"/>
                  </a:buClr>
                  <a:buFont typeface="+mj-lt"/>
                  <a:buAutoNum type="arabicPeriod" startAt="12"/>
                  <a:tabLst>
                    <a:tab pos="971550" algn="l"/>
                    <a:tab pos="2743200" algn="l"/>
                  </a:tabLst>
                </a:pPr>
                <a:r>
                  <a:rPr lang="en-US" sz="2750" dirty="0">
                    <a:latin typeface="Arial" panose="020B0604020202020204" pitchFamily="34" charset="0"/>
                    <a:cs typeface="Arial" panose="020B0604020202020204" pitchFamily="34" charset="0"/>
                  </a:rPr>
                  <a:t>Solve the equation 8 </a:t>
                </a:r>
                <a:r>
                  <a:rPr lang="en-US" sz="27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sin </a:t>
                </a:r>
                <a:r>
                  <a:rPr lang="en-US" sz="275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7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750" dirty="0">
                    <a:latin typeface="Arial" panose="020B0604020202020204" pitchFamily="34" charset="0"/>
                    <a:cs typeface="Arial" panose="020B0604020202020204" pitchFamily="34" charset="0"/>
                  </a:rPr>
                  <a:t>= 2.5 for all values </a:t>
                </a:r>
                <a:r>
                  <a:rPr lang="en-US" sz="27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of </a:t>
                </a:r>
                <a:r>
                  <a:rPr lang="en-US" sz="275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7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750" dirty="0">
                    <a:latin typeface="Arial" panose="020B0604020202020204" pitchFamily="34" charset="0"/>
                    <a:cs typeface="Arial" panose="020B0604020202020204" pitchFamily="34" charset="0"/>
                  </a:rPr>
                  <a:t>in the interval 0° to 720°.</a:t>
                </a:r>
              </a:p>
              <a:p>
                <a:pPr marL="628650" lvl="1" indent="-628650">
                  <a:buClr>
                    <a:srgbClr val="C00000"/>
                  </a:buClr>
                  <a:buFont typeface="+mj-lt"/>
                  <a:buAutoNum type="arabicPeriod" startAt="12"/>
                  <a:tabLst>
                    <a:tab pos="971550" algn="l"/>
                    <a:tab pos="2743200" algn="l"/>
                  </a:tabLst>
                </a:pPr>
                <a:r>
                  <a:rPr lang="en-US" sz="27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Solve </a:t>
                </a:r>
                <a:r>
                  <a:rPr lang="en-US" sz="2750" dirty="0">
                    <a:latin typeface="Arial" panose="020B0604020202020204" pitchFamily="34" charset="0"/>
                    <a:cs typeface="Arial" panose="020B0604020202020204" pitchFamily="34" charset="0"/>
                  </a:rPr>
                  <a:t>the equation </a:t>
                </a:r>
                <a:r>
                  <a:rPr lang="en-US" sz="27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 sin </a:t>
                </a:r>
                <a14:m>
                  <m:oMath xmlns:m="http://schemas.openxmlformats.org/officeDocument/2006/math">
                    <m:r>
                      <a:rPr lang="en-US" sz="275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  <m:r>
                      <a:rPr lang="en-US" sz="275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7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750" dirty="0">
                    <a:latin typeface="Arial" panose="020B0604020202020204" pitchFamily="34" charset="0"/>
                    <a:cs typeface="Arial" panose="020B0604020202020204" pitchFamily="34" charset="0"/>
                  </a:rPr>
                  <a:t>5 for all values of 6 in the interval 0° to 720°.</a:t>
                </a:r>
              </a:p>
              <a:p>
                <a:pPr marL="628650" lvl="1" indent="-628650">
                  <a:buClr>
                    <a:srgbClr val="C00000"/>
                  </a:buClr>
                  <a:buFont typeface="+mj-lt"/>
                  <a:buAutoNum type="arabicPeriod" startAt="12"/>
                  <a:tabLst>
                    <a:tab pos="971550" algn="l"/>
                    <a:tab pos="2743200" algn="l"/>
                  </a:tabLst>
                </a:pPr>
                <a:r>
                  <a:rPr lang="en-US" sz="275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Reflect</a:t>
                </a:r>
                <a:r>
                  <a:rPr lang="en-US" sz="27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750" dirty="0">
                    <a:latin typeface="Arial" panose="020B0604020202020204" pitchFamily="34" charset="0"/>
                    <a:cs typeface="Arial" panose="020B0604020202020204" pitchFamily="34" charset="0"/>
                  </a:rPr>
                  <a:t>Did you use the worked example to help you answer </a:t>
                </a:r>
                <a:r>
                  <a:rPr lang="en-US" sz="27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Q12</a:t>
                </a:r>
                <a:r>
                  <a:rPr lang="en-US" sz="275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en-US" sz="275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Q13</a:t>
                </a:r>
                <a:r>
                  <a:rPr lang="en-US" sz="27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br>
                  <a:rPr lang="en-US" sz="27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7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How </a:t>
                </a:r>
                <a:r>
                  <a:rPr lang="en-US" sz="2750" dirty="0">
                    <a:latin typeface="Arial" panose="020B0604020202020204" pitchFamily="34" charset="0"/>
                    <a:cs typeface="Arial" panose="020B0604020202020204" pitchFamily="34" charset="0"/>
                  </a:rPr>
                  <a:t>does a worked example help you understand and answer questions like this?</a:t>
                </a:r>
                <a:endParaRPr lang="en-US" sz="275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5256585" cy="5593839"/>
              </a:xfrm>
              <a:prstGeom prst="rect">
                <a:avLst/>
              </a:prstGeom>
              <a:blipFill rotWithShape="0">
                <a:blip r:embed="rId4"/>
                <a:stretch>
                  <a:fillRect l="-1970" t="-980" r="-2086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223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382054" cy="739756"/>
          </a:xfrm>
        </p:spPr>
        <p:txBody>
          <a:bodyPr>
            <a:noAutofit/>
          </a:bodyPr>
          <a:lstStyle/>
          <a:p>
            <a:r>
              <a:rPr lang="en-GB" dirty="0" smtClean="0"/>
              <a:t>Contents</a:t>
            </a:r>
            <a:endParaRPr lang="en-GB" b="1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179512" y="2204864"/>
            <a:ext cx="2088232" cy="26642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Openers put the maths you are about to learn into a real-life context. Have a go at the question - it uses maths you have already learnt so you should be able to answer it at the start of the unit.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16216" y="2492897"/>
            <a:ext cx="2376264" cy="15841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have finished the whole unit, a Unit test helps you see how much progress you are making.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572000" y="6313499"/>
            <a:ext cx="57606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 Same Side Corner Rectangle 3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5780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v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784" y="1609360"/>
            <a:ext cx="3744416" cy="491598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5516" y="5027162"/>
            <a:ext cx="4320480" cy="16067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Prior knowledge check to make sure you are ready to start the main lessons in the unit. It checks your knowledge from Key Stage 3 and from earlier in the GCSE course. Your teacher has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worksheets if you need to recap anything.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267744" y="4345665"/>
            <a:ext cx="720080" cy="6814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7744" y="3140968"/>
            <a:ext cx="720080" cy="720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940152" y="1905870"/>
            <a:ext cx="792088" cy="6230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5148064" y="1127072"/>
            <a:ext cx="3744416" cy="51269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helps you to apply the maths you know to some different situations</a:t>
            </a:r>
            <a:endParaRPr lang="en-US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292080" y="1641597"/>
            <a:ext cx="618900" cy="2642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6489406" y="4360512"/>
            <a:ext cx="2376264" cy="22733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only the topics in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need a bit more practice with. You’ll find more hints here to lead you through specific questions. Then move on to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4932040" y="1905870"/>
            <a:ext cx="1800200" cy="24546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179512" y="1124744"/>
            <a:ext cx="3240360" cy="10081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 of the Master lessons, take a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check-up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to help you to decide whether to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learning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419872" y="1609360"/>
            <a:ext cx="1008112" cy="2965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3865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 smtClean="0"/>
              <a:t>13.3 – Graph of the Cosine Function</a:t>
            </a:r>
            <a:endParaRPr lang="en-GB" sz="38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402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529281"/>
              </p:ext>
            </p:extLst>
          </p:nvPr>
        </p:nvGraphicFramePr>
        <p:xfrm>
          <a:off x="251518" y="1268760"/>
          <a:ext cx="8568952" cy="444283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2682300"/>
                <a:gridCol w="3744414"/>
              </a:tblGrid>
              <a:tr h="541395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 You Know?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266917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Understand how to find the cosine of any angle.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 the graph of the cosine function and use it to solve equations.</a:t>
                      </a:r>
                      <a:endParaRPr lang="en-US" sz="3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Ultrasound scanners use trigonometry to construct pictures of babies in the womb.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447464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493">
                <a:tc gridSpan="3">
                  <a:txBody>
                    <a:bodyPr/>
                    <a:lstStyle/>
                    <a:p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is the exact value of </a:t>
                      </a:r>
                    </a:p>
                    <a:p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 30°     cos 45°     cos 60°</a:t>
                      </a:r>
                      <a:r>
                        <a:rPr lang="en-US" sz="3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 90</a:t>
                      </a:r>
                      <a:r>
                        <a:rPr lang="en-US" sz="30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00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31071"/>
            <a:ext cx="8581188" cy="470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6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46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46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46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13.3</a:t>
            </a:r>
            <a:endParaRPr lang="en-US" sz="24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67941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/>
              <a:t>13.3 – Graph of the Cosine Function</a:t>
            </a:r>
            <a:endParaRPr lang="en-GB" sz="38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405</a:t>
            </a:r>
            <a:endParaRPr lang="en-GB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9" y="1196752"/>
                <a:ext cx="4680521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indent="-457200">
                  <a:buClr>
                    <a:srgbClr val="C00000"/>
                  </a:buClr>
                  <a:buFont typeface="+mj-lt"/>
                  <a:buAutoNum type="arabicPeriod"/>
                  <a:tabLst>
                    <a:tab pos="971550" algn="l"/>
                    <a:tab pos="2743200" algn="l"/>
                  </a:tabLst>
                </a:pP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Find the value of cos </a:t>
                </a:r>
                <a14:m>
                  <m:oMath xmlns:m="http://schemas.openxmlformats.org/officeDocument/2006/math">
                    <m:r>
                      <a:rPr lang="en-US" sz="3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each triangle.</a:t>
                </a:r>
                <a:endParaRPr lang="en-US" sz="3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4680521" cy="1015663"/>
              </a:xfrm>
              <a:prstGeom prst="rect">
                <a:avLst/>
              </a:prstGeom>
              <a:blipFill rotWithShape="0">
                <a:blip r:embed="rId4"/>
                <a:stretch>
                  <a:fillRect l="-2604" t="-7784" b="-17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449" y="4366870"/>
            <a:ext cx="2962527" cy="2158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3248" y="2257179"/>
            <a:ext cx="2972728" cy="1976985"/>
          </a:xfrm>
          <a:prstGeom prst="rect">
            <a:avLst/>
          </a:prstGeom>
        </p:spPr>
      </p:pic>
      <p:sp>
        <p:nvSpPr>
          <p:cNvPr id="8" name="Flowchart: Delay 7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500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/>
              <a:t>13.3 – Graph of the Cosine Function</a:t>
            </a:r>
            <a:endParaRPr lang="en-GB" sz="38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406</a:t>
            </a:r>
            <a:endParaRPr lang="en-GB" sz="1400" dirty="0">
              <a:latin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8559" y="1281828"/>
            <a:ext cx="8581913" cy="5211003"/>
            <a:chOff x="137203" y="6494199"/>
            <a:chExt cx="8581913" cy="5211003"/>
          </a:xfrm>
        </p:grpSpPr>
        <p:sp>
          <p:nvSpPr>
            <p:cNvPr id="10" name="Rectangle 9"/>
            <p:cNvSpPr/>
            <p:nvPr/>
          </p:nvSpPr>
          <p:spPr>
            <a:xfrm flipH="1">
              <a:off x="137203" y="6673055"/>
              <a:ext cx="8581913" cy="503214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Pentagon 10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029568" y="1556792"/>
                <a:ext cx="4718896" cy="46871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C00000"/>
                  </a:buClr>
                  <a:tabLst>
                    <a:tab pos="857250" algn="l"/>
                    <a:tab pos="971550" algn="l"/>
                    <a:tab pos="1993900" algn="l"/>
                    <a:tab pos="2743200" algn="l"/>
                  </a:tabLs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diagram shows a circle of radius 1 unit with centre at (0, 0).</a:t>
                </a:r>
              </a:p>
              <a:p>
                <a:pPr>
                  <a:buClr>
                    <a:srgbClr val="C00000"/>
                  </a:buClr>
                  <a:tabLst>
                    <a:tab pos="857250" algn="l"/>
                    <a:tab pos="971550" algn="l"/>
                    <a:tab pos="1993900" algn="l"/>
                    <a:tab pos="2743200" algn="l"/>
                  </a:tabLs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cos 60</a:t>
                </a:r>
                <a:r>
                  <a:rPr lang="en-US" sz="2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OQ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400" dirty="0" smtClean="0"/>
                  <a:t> = OQ = 0.5</a:t>
                </a:r>
              </a:p>
              <a:p>
                <a:pPr>
                  <a:buClr>
                    <a:srgbClr val="C00000"/>
                  </a:buClr>
                  <a:tabLst>
                    <a:tab pos="857250" algn="l"/>
                    <a:tab pos="971550" algn="l"/>
                    <a:tab pos="1993900" algn="l"/>
                    <a:tab pos="2743200" algn="l"/>
                  </a:tabLst>
                </a:pPr>
                <a:r>
                  <a:rPr lang="en-US" sz="2400" dirty="0" smtClean="0"/>
                  <a:t>The length of OQ gives the </a:t>
                </a:r>
                <a:r>
                  <a:rPr lang="en-US" sz="2400" b="1" dirty="0" smtClean="0"/>
                  <a:t>cosine </a:t>
                </a:r>
                <a:r>
                  <a:rPr lang="en-US" sz="2400" dirty="0"/>
                  <a:t>of the angle. This is shown on the </a:t>
                </a:r>
                <a:r>
                  <a:rPr lang="en-US" sz="2400" dirty="0" smtClean="0"/>
                  <a:t>horizontal axis by the position of </a:t>
                </a:r>
                <a:br>
                  <a:rPr lang="en-US" sz="2400" dirty="0" smtClean="0"/>
                </a:br>
                <a:r>
                  <a:rPr lang="en-US" sz="2400" dirty="0" smtClean="0"/>
                  <a:t>the arrow. You </a:t>
                </a:r>
                <a:br>
                  <a:rPr lang="en-US" sz="2400" dirty="0" smtClean="0"/>
                </a:br>
                <a:r>
                  <a:rPr lang="en-US" sz="2400" dirty="0" smtClean="0"/>
                  <a:t>can find the </a:t>
                </a:r>
                <a:br>
                  <a:rPr lang="en-US" sz="2400" dirty="0" smtClean="0"/>
                </a:br>
                <a:r>
                  <a:rPr lang="en-US" sz="2400" dirty="0" smtClean="0"/>
                  <a:t>cosine of any </a:t>
                </a:r>
                <a:br>
                  <a:rPr lang="en-US" sz="2400" dirty="0" smtClean="0"/>
                </a:br>
                <a:r>
                  <a:rPr lang="en-US" sz="2400" dirty="0" smtClean="0"/>
                  <a:t>angle using </a:t>
                </a:r>
                <a:br>
                  <a:rPr lang="en-US" sz="2400" dirty="0" smtClean="0"/>
                </a:br>
                <a:r>
                  <a:rPr lang="en-US" sz="2400" dirty="0" smtClean="0"/>
                  <a:t>this method.</a:t>
                </a:r>
                <a:endParaRPr lang="en-US" sz="24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568" y="1556792"/>
                <a:ext cx="4718896" cy="4687181"/>
              </a:xfrm>
              <a:prstGeom prst="rect">
                <a:avLst/>
              </a:prstGeom>
              <a:blipFill rotWithShape="0">
                <a:blip r:embed="rId4"/>
                <a:stretch>
                  <a:fillRect l="-1938" t="-910" r="-129" b="-2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772816"/>
            <a:ext cx="3600400" cy="3570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9225" y="3969048"/>
            <a:ext cx="2449239" cy="24492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99225" y="3976757"/>
            <a:ext cx="361007" cy="316339"/>
          </a:xfrm>
          <a:prstGeom prst="rect">
            <a:avLst/>
          </a:prstGeom>
          <a:solidFill>
            <a:srgbClr val="EB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390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/>
              <a:t>13.3 – Graph of the Cosine Function</a:t>
            </a:r>
            <a:endParaRPr lang="en-GB" sz="38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406</a:t>
            </a:r>
            <a:endParaRPr lang="en-GB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9" y="1196752"/>
                <a:ext cx="4680521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lvl="1" indent="-514350">
                  <a:buClr>
                    <a:srgbClr val="C00000"/>
                  </a:buClr>
                  <a:buFont typeface="+mj-lt"/>
                  <a:buAutoNum type="arabicPeriod" startAt="2"/>
                  <a:tabLst>
                    <a:tab pos="971550" algn="l"/>
                    <a:tab pos="2743200" algn="l"/>
                  </a:tabLst>
                </a:pP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Find the value of cos </a:t>
                </a:r>
                <a14:m>
                  <m:oMath xmlns:m="http://schemas.openxmlformats.org/officeDocument/2006/math">
                    <m:r>
                      <a:rPr lang="en-US" sz="3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each 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diagram.</a:t>
                </a:r>
                <a:endParaRPr lang="en-US" sz="3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4680521" cy="1015663"/>
              </a:xfrm>
              <a:prstGeom prst="rect">
                <a:avLst/>
              </a:prstGeom>
              <a:blipFill rotWithShape="0">
                <a:blip r:embed="rId4"/>
                <a:stretch>
                  <a:fillRect l="-2604" t="-7784" b="-17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311" y="2196771"/>
            <a:ext cx="2460178" cy="4393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1544" y="2196771"/>
            <a:ext cx="2382544" cy="4393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35726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336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/>
              <a:t>13.3 – Graph of the Cosine Function</a:t>
            </a:r>
            <a:endParaRPr lang="en-GB" sz="38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406</a:t>
            </a:r>
            <a:endParaRPr lang="en-GB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9" y="1196752"/>
                <a:ext cx="5256585" cy="4505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indent="-457200">
                  <a:buClr>
                    <a:srgbClr val="C00000"/>
                  </a:buClr>
                  <a:buFont typeface="+mj-lt"/>
                  <a:buAutoNum type="arabicPeriod" startAt="3"/>
                  <a:tabLst>
                    <a:tab pos="971550" algn="l"/>
                    <a:tab pos="2743200" algn="l"/>
                  </a:tabLst>
                </a:pP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cos </a:t>
                </a:r>
                <a14:m>
                  <m:oMath xmlns:m="http://schemas.openxmlformats.org/officeDocument/2006/math">
                    <m:r>
                      <a:rPr lang="en-US" sz="23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  <m:r>
                      <a:rPr lang="en-US" sz="2300" b="0" i="1" baseline="30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0.05</a:t>
                </a:r>
                <a:b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Use the diagram </a:t>
                </a:r>
                <a:b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to find a reflex </a:t>
                </a:r>
                <a:b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angle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such </a:t>
                </a:r>
                <a:b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that cos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0.5.</a:t>
                </a:r>
                <a:b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indent="-457200">
                  <a:buClr>
                    <a:srgbClr val="C00000"/>
                  </a:buClr>
                  <a:buFont typeface="+mj-lt"/>
                  <a:buAutoNum type="arabicPeriod" startAt="3"/>
                  <a:tabLst>
                    <a:tab pos="971550" algn="l"/>
                    <a:tab pos="2743200" algn="l"/>
                  </a:tabLst>
                </a:pP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cos </a:t>
                </a:r>
                <a14:m>
                  <m:oMath xmlns:m="http://schemas.openxmlformats.org/officeDocument/2006/math">
                    <m:r>
                      <a:rPr lang="en-US" sz="23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3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2300" i="1" baseline="300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3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3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3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57250" lvl="2" indent="-40005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Find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a reflex angle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 such that cos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3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3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857250" lvl="2" indent="-40005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Find an obtuse angle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 cos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3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3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3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5256585" cy="4505272"/>
              </a:xfrm>
              <a:prstGeom prst="rect">
                <a:avLst/>
              </a:prstGeom>
              <a:blipFill rotWithShape="0">
                <a:blip r:embed="rId4"/>
                <a:stretch>
                  <a:fillRect l="-1390" t="-947" b="-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223753" y="5805264"/>
            <a:ext cx="5204539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Draw a diagram like the one in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make use of symmetry.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401" y="1235425"/>
            <a:ext cx="2411703" cy="24117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3573016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021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/>
              <a:t>13.3 – Graph of the Cosine Function</a:t>
            </a:r>
            <a:endParaRPr lang="en-GB" sz="38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407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5"/>
              <a:tabLst>
                <a:tab pos="971550" algn="l"/>
                <a:tab pos="2743200" algn="l"/>
              </a:tabLs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As 𝜃 increases from 0° to 90°,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𝜃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decreases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0.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Copy and complete these statements in the same way.</a:t>
            </a:r>
          </a:p>
          <a:p>
            <a:pPr marL="857250" lvl="2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As 𝜃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decreases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from 90° to 180°,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cos 𝜃 ______________________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As 𝜃 increases from 180° to 270°,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𝜃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_____________________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As 𝜃 increases from 270° to 360°,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cos 𝜃______________________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285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/>
              <a:t>13.3 – Graph of the Cosine Function</a:t>
            </a:r>
            <a:endParaRPr lang="en-GB" sz="38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407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5256585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6"/>
              <a:tabLst>
                <a:tab pos="971550" algn="l"/>
                <a:tab pos="27432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Here is the graph of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cos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for 0°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≤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360</a:t>
            </a:r>
            <a:r>
              <a:rPr lang="en-US" sz="23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graph to find</a:t>
            </a:r>
          </a:p>
          <a:p>
            <a:pPr marL="1314450" lvl="3" indent="-400050">
              <a:buClr>
                <a:srgbClr val="C00000"/>
              </a:buClr>
              <a:buFont typeface="+mj-lt"/>
              <a:buAutoNum type="romanLcPeriod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cos 120°    </a:t>
            </a: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cos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°.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symmetry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Copy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485900" lvl="3" indent="-571500">
              <a:buClr>
                <a:srgbClr val="C00000"/>
              </a:buClr>
              <a:buFont typeface="+mj-lt"/>
              <a:buAutoNum type="romanLcPeriod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cos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60° = cos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5900" lvl="3" indent="-571500">
              <a:buClr>
                <a:srgbClr val="C00000"/>
              </a:buClr>
              <a:buFont typeface="+mj-lt"/>
              <a:buAutoNum type="romanLcPeriod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cos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90° = cos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5900" lvl="3" indent="-571500">
              <a:buClr>
                <a:srgbClr val="C00000"/>
              </a:buClr>
              <a:buFont typeface="+mj-lt"/>
              <a:buAutoNum type="romanLcPeriod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cos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120° = cos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5900" lvl="3" indent="-571500">
              <a:buClr>
                <a:srgbClr val="C00000"/>
              </a:buClr>
              <a:buFont typeface="+mj-lt"/>
              <a:buAutoNum type="romanLcPeriod"/>
              <a:tabLst>
                <a:tab pos="97155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cos 0°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= cos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061" y="2697243"/>
            <a:ext cx="2261831" cy="17398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251520" y="5877272"/>
            <a:ext cx="5204539" cy="64633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Q6c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Draw a horizontal line through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 60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on the graph. Where does it cross the graph?</a:t>
            </a:r>
          </a:p>
        </p:txBody>
      </p:sp>
    </p:spTree>
    <p:extLst>
      <p:ext uri="{BB962C8B-B14F-4D97-AF65-F5344CB8AC3E}">
        <p14:creationId xmlns:p14="http://schemas.microsoft.com/office/powerpoint/2010/main" val="10022051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/>
              <a:t>13.3 – Graph of the Cosine Function</a:t>
            </a:r>
            <a:endParaRPr lang="en-GB" sz="38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407</a:t>
            </a:r>
            <a:endParaRPr lang="en-GB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9" y="1196752"/>
                <a:ext cx="5256585" cy="42962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indent="-457200">
                  <a:buClr>
                    <a:srgbClr val="C00000"/>
                  </a:buClr>
                  <a:buFont typeface="+mj-lt"/>
                  <a:buAutoNum type="arabicPeriod" startAt="7"/>
                  <a:tabLst>
                    <a:tab pos="971550" algn="l"/>
                    <a:tab pos="2743200" algn="l"/>
                  </a:tabLst>
                </a:pP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graph of </a:t>
                </a:r>
                <a:r>
                  <a:rPr lang="en-US" sz="23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cos </a:t>
                </a:r>
                <a:r>
                  <a:rPr lang="en-US" sz="2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repeats every 360° in both directions, </a:t>
                </a:r>
                <a:endParaRPr lang="en-US" sz="23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971550" algn="l"/>
                    <a:tab pos="2743200" algn="l"/>
                  </a:tabLst>
                </a:pP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Sketch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graph of </a:t>
                </a:r>
                <a:r>
                  <a:rPr lang="en-US" sz="23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 = cos </a:t>
                </a:r>
                <a:r>
                  <a:rPr lang="en-US" sz="2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for 0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°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≤ </a:t>
                </a:r>
                <a:r>
                  <a:rPr lang="en-US" sz="2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≤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720°. </a:t>
                </a:r>
                <a:endParaRPr lang="en-US" sz="23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971550" algn="l"/>
                    <a:tab pos="2743200" algn="l"/>
                  </a:tabLst>
                </a:pP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Use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your graph to find </a:t>
                </a:r>
                <a:endParaRPr lang="en-US" sz="23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428750" lvl="3" indent="-514350">
                  <a:buClr>
                    <a:srgbClr val="C00000"/>
                  </a:buClr>
                  <a:buFont typeface="+mj-lt"/>
                  <a:buAutoNum type="romanLcPeriod"/>
                  <a:tabLst>
                    <a:tab pos="971550" algn="l"/>
                    <a:tab pos="2743200" algn="l"/>
                  </a:tabLst>
                </a:pP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cos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300° 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3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ii.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cos480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°.</a:t>
                </a:r>
              </a:p>
              <a:p>
                <a:pPr marL="800100" lvl="2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exact value of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cos 30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°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num>
                      <m:den>
                        <m:r>
                          <a:rPr lang="en-US" sz="2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Write down the exact value of </a:t>
                </a:r>
                <a:endParaRPr 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428750" lvl="3" indent="-514350">
                  <a:buClr>
                    <a:srgbClr val="C00000"/>
                  </a:buClr>
                  <a:buFont typeface="+mj-lt"/>
                  <a:buAutoNum type="romanLcPeriod"/>
                  <a:tabLst>
                    <a:tab pos="2743200" algn="l"/>
                  </a:tabLst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os 390</a:t>
                </a:r>
                <a:r>
                  <a:rPr lang="en-US" sz="2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  <a:p>
                <a:pPr marL="1428750" lvl="3" indent="-514350">
                  <a:buClr>
                    <a:srgbClr val="C00000"/>
                  </a:buClr>
                  <a:buFont typeface="+mj-lt"/>
                  <a:buAutoNum type="romanLcPeriod"/>
                  <a:tabLst>
                    <a:tab pos="2743200" algn="l"/>
                  </a:tabLst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os 210</a:t>
                </a:r>
                <a:r>
                  <a:rPr lang="en-US" sz="2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5256585" cy="4296241"/>
              </a:xfrm>
              <a:prstGeom prst="rect">
                <a:avLst/>
              </a:prstGeom>
              <a:blipFill rotWithShape="0">
                <a:blip r:embed="rId4"/>
                <a:stretch>
                  <a:fillRect l="-1390" t="-993" r="-1622" b="-2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251520" y="5517232"/>
            <a:ext cx="5204539" cy="101566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Q7a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Include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values 0°, 90°, 180°, 270°, 360°,..., 720° and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values 1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0.5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0, -0.5, -1.</a:t>
            </a:r>
          </a:p>
        </p:txBody>
      </p:sp>
    </p:spTree>
    <p:extLst>
      <p:ext uri="{BB962C8B-B14F-4D97-AF65-F5344CB8AC3E}">
        <p14:creationId xmlns:p14="http://schemas.microsoft.com/office/powerpoint/2010/main" val="25896970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/>
              <a:t>13.3 – Graph of the Cosine Function</a:t>
            </a:r>
            <a:endParaRPr lang="en-GB" sz="38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407</a:t>
            </a:r>
            <a:endParaRPr lang="en-GB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5256585" cy="1997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indent="-457200">
                  <a:buClr>
                    <a:srgbClr val="C00000"/>
                  </a:buClr>
                  <a:buFont typeface="+mj-lt"/>
                  <a:buAutoNum type="arabicPeriod" startAt="8"/>
                  <a:tabLst>
                    <a:tab pos="971550" algn="l"/>
                    <a:tab pos="2743200" algn="l"/>
                  </a:tabLst>
                </a:pP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Use your sketch from </a:t>
                </a:r>
                <a:r>
                  <a:rPr lang="en-US" sz="2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Q7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find four values of </a:t>
                </a:r>
                <a:r>
                  <a:rPr lang="en-US" sz="23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 such that</a:t>
                </a:r>
              </a:p>
              <a:p>
                <a:pPr lvl="2" indent="-457200">
                  <a:buClr>
                    <a:srgbClr val="C00000"/>
                  </a:buClr>
                  <a:buFont typeface="+mj-lt"/>
                  <a:buAutoNum type="alphaLcPeriod"/>
                  <a:tabLst>
                    <a:tab pos="971550" algn="l"/>
                    <a:tab pos="2743200" algn="l"/>
                  </a:tabLst>
                </a:pP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cos </a:t>
                </a:r>
                <a:r>
                  <a:rPr lang="en-US" sz="2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= 0.5 </a:t>
                </a:r>
                <a:r>
                  <a:rPr lang="en-US" sz="23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b.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cos </a:t>
                </a:r>
                <a:r>
                  <a:rPr lang="en-US" sz="23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000" dirty="0"/>
                          <m:t> </m:t>
                        </m:r>
                      </m:num>
                      <m:den>
                        <m: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3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lvl="2">
                  <a:buClr>
                    <a:srgbClr val="C00000"/>
                  </a:buClr>
                  <a:tabLst>
                    <a:tab pos="971550" algn="l"/>
                    <a:tab pos="2743200" algn="l"/>
                  </a:tabLst>
                </a:pPr>
                <a:r>
                  <a:rPr lang="en-US" sz="23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Check </a:t>
                </a:r>
                <a:r>
                  <a:rPr lang="en-US" sz="2300" dirty="0">
                    <a:latin typeface="Arial" panose="020B0604020202020204" pitchFamily="34" charset="0"/>
                    <a:cs typeface="Arial" panose="020B0604020202020204" pitchFamily="34" charset="0"/>
                  </a:rPr>
                  <a:t>your answers using a calculator.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5256585" cy="1997791"/>
              </a:xfrm>
              <a:prstGeom prst="rect">
                <a:avLst/>
              </a:prstGeom>
              <a:blipFill rotWithShape="0">
                <a:blip r:embed="rId4"/>
                <a:stretch>
                  <a:fillRect l="-1390" t="-2134" b="-5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5905" y="3235909"/>
            <a:ext cx="5130191" cy="3289435"/>
            <a:chOff x="3483872" y="1089030"/>
            <a:chExt cx="5264592" cy="3289435"/>
          </a:xfrm>
        </p:grpSpPr>
        <p:sp>
          <p:nvSpPr>
            <p:cNvPr id="11" name="Round Diagonal Corner Rectangle 10"/>
            <p:cNvSpPr/>
            <p:nvPr/>
          </p:nvSpPr>
          <p:spPr>
            <a:xfrm>
              <a:off x="3491880" y="1089031"/>
              <a:ext cx="5256584" cy="3289434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ound Diagonal Corner Rectangle 11"/>
            <p:cNvSpPr/>
            <p:nvPr/>
          </p:nvSpPr>
          <p:spPr>
            <a:xfrm>
              <a:off x="3483872" y="1089030"/>
              <a:ext cx="5256584" cy="485623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63889" y="1593087"/>
              <a:ext cx="5095139" cy="27853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The diagram </a:t>
              </a: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>shows </a:t>
              </a:r>
              <a:r>
                <a:rPr lang="en-US" sz="2100" dirty="0"/>
                <a:t>a sketch </a:t>
              </a: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>of </a:t>
              </a:r>
              <a:r>
                <a:rPr lang="en-US" sz="2100" dirty="0"/>
                <a:t>the graph </a:t>
              </a: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i="1" dirty="0" smtClean="0"/>
                <a:t>y</a:t>
              </a:r>
              <a:r>
                <a:rPr lang="en-US" sz="2100" dirty="0" smtClean="0"/>
                <a:t> </a:t>
              </a:r>
              <a:r>
                <a:rPr lang="en-US" sz="2100" dirty="0"/>
                <a:t>= </a:t>
              </a:r>
              <a:r>
                <a:rPr lang="en-US" sz="2100" dirty="0" smtClean="0"/>
                <a:t>cos </a:t>
              </a:r>
              <a:r>
                <a:rPr lang="en-US" sz="2100" i="1" dirty="0" smtClean="0"/>
                <a:t>x</a:t>
              </a:r>
              <a:r>
                <a:rPr lang="en-US" sz="2100" dirty="0"/>
                <a:t>°</a:t>
              </a:r>
              <a:br>
                <a:rPr lang="en-US" sz="2100" dirty="0"/>
              </a:br>
              <a:r>
                <a:rPr lang="en-US" sz="2100" dirty="0"/>
                <a:t/>
              </a:r>
              <a:br>
                <a:rPr lang="en-US" sz="2100" dirty="0"/>
              </a:br>
              <a:r>
                <a:rPr lang="en-US" sz="2800" dirty="0"/>
                <a:t/>
              </a:r>
              <a:br>
                <a:rPr lang="en-US" sz="2800" dirty="0"/>
              </a:br>
              <a:r>
                <a:rPr lang="en-US" sz="2100" dirty="0"/>
                <a:t>Write down the coordinates of points A, B and C. </a:t>
              </a:r>
              <a:r>
                <a:rPr lang="en-US" sz="2100" dirty="0" smtClean="0"/>
                <a:t>	</a:t>
              </a:r>
              <a:r>
                <a:rPr lang="en-US" sz="2100" b="1" dirty="0" smtClean="0"/>
                <a:t>(</a:t>
              </a:r>
              <a:r>
                <a:rPr lang="en-US" sz="2100" b="1" dirty="0"/>
                <a:t>3 marks)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5143" y="3861048"/>
            <a:ext cx="2978945" cy="19218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3323958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6706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800" dirty="0"/>
              <a:t>13.3 – Graph of the Cosine Function</a:t>
            </a:r>
            <a:endParaRPr lang="en-GB" sz="38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407</a:t>
            </a:r>
            <a:endParaRPr lang="en-GB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5256585" cy="549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1" indent="-571500">
                  <a:buClr>
                    <a:srgbClr val="C00000"/>
                  </a:buClr>
                  <a:buFont typeface="+mj-lt"/>
                  <a:buAutoNum type="arabicPeriod" startAt="10"/>
                  <a:tabLst>
                    <a:tab pos="971550" algn="l"/>
                    <a:tab pos="2743200" algn="l"/>
                  </a:tabLst>
                </a:pPr>
                <a:r>
                  <a:rPr lang="en-US" sz="2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 cos </a:t>
                </a:r>
                <a:r>
                  <a:rPr lang="en-US" sz="27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= 4.86</a:t>
                </a:r>
              </a:p>
              <a:p>
                <a:pPr marL="857250" lvl="2" indent="-40005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Use cos</a:t>
                </a:r>
                <a:r>
                  <a:rPr lang="en-US" sz="27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on your calculator to find one value of </a:t>
                </a:r>
                <a:r>
                  <a:rPr lang="en-US" sz="27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27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57250" lvl="2" indent="-40005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Sketch </a:t>
                </a:r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graph of </a:t>
                </a:r>
                <a:r>
                  <a:rPr lang="en-US" sz="27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2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cos </a:t>
                </a:r>
                <a:r>
                  <a:rPr lang="en-US" sz="27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for the interval 0° to 720°.</a:t>
                </a:r>
              </a:p>
              <a:p>
                <a:pPr marL="857250" lvl="2" indent="-40005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2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Use </a:t>
                </a:r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your answers to parts </a:t>
                </a:r>
                <a:r>
                  <a:rPr lang="en-US" sz="27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en-US" sz="27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solve </a:t>
                </a:r>
                <a:r>
                  <a:rPr lang="en-US" sz="2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 cos </a:t>
                </a:r>
                <a:r>
                  <a:rPr lang="en-US" sz="27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= 4.86 for values of </a:t>
                </a:r>
                <a:r>
                  <a:rPr lang="en-US" sz="27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the interval 0° to 720°.</a:t>
                </a:r>
              </a:p>
              <a:p>
                <a:pPr marL="571500" lvl="1" indent="-571500">
                  <a:buClr>
                    <a:srgbClr val="C00000"/>
                  </a:buClr>
                  <a:buFont typeface="+mj-lt"/>
                  <a:buAutoNum type="arabicPeriod" startAt="10"/>
                  <a:tabLst>
                    <a:tab pos="971550" algn="l"/>
                    <a:tab pos="2743200" algn="l"/>
                  </a:tabLst>
                </a:pPr>
                <a:r>
                  <a:rPr lang="en-US" sz="2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Solve </a:t>
                </a:r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equation 15 cos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-6.8 for values of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the interval 0° to 720°.</a:t>
                </a:r>
                <a:endParaRPr lang="en-US" sz="27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5256585" cy="5493812"/>
              </a:xfrm>
              <a:prstGeom prst="rect">
                <a:avLst/>
              </a:prstGeom>
              <a:blipFill rotWithShape="0">
                <a:blip r:embed="rId4"/>
                <a:stretch>
                  <a:fillRect l="-1970" t="-887" r="-2897" b="-2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086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7382054" cy="739756"/>
          </a:xfrm>
        </p:spPr>
        <p:txBody>
          <a:bodyPr>
            <a:noAutofit/>
          </a:bodyPr>
          <a:lstStyle/>
          <a:p>
            <a:r>
              <a:rPr lang="en-GB" dirty="0" smtClean="0"/>
              <a:t>Contents</a:t>
            </a:r>
            <a:endParaRPr lang="en-GB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5780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vi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148094"/>
            <a:ext cx="8712968" cy="552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665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13.4 – The Tangent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408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714786"/>
              </p:ext>
            </p:extLst>
          </p:nvPr>
        </p:nvGraphicFramePr>
        <p:xfrm>
          <a:off x="251518" y="1268760"/>
          <a:ext cx="8568952" cy="444283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2682300"/>
                <a:gridCol w="3744414"/>
              </a:tblGrid>
              <a:tr h="541395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 You Know?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266917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Understand how to find the tangent of any angle.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 the graph of the tangent function and use it to solve equations.</a:t>
                      </a:r>
                      <a:endParaRPr lang="en-US" sz="3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Astronomers use trigonometry to predict the positions of comets.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447464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4493">
                <a:tc gridSpan="3">
                  <a:txBody>
                    <a:bodyPr/>
                    <a:lstStyle/>
                    <a:p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is the exact value of </a:t>
                      </a:r>
                    </a:p>
                    <a:p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 30°     tan 45°     tan 60°?</a:t>
                      </a:r>
                      <a:endParaRPr lang="en-US" sz="300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31071"/>
            <a:ext cx="8581188" cy="470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6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46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46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46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13.4</a:t>
            </a:r>
            <a:endParaRPr lang="en-US" sz="24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9888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13.4 – The Tangent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408</a:t>
            </a:r>
            <a:endParaRPr lang="en-GB" sz="1400" dirty="0">
              <a:latin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8559" y="1196752"/>
            <a:ext cx="8581913" cy="5328642"/>
            <a:chOff x="137203" y="6409123"/>
            <a:chExt cx="8581913" cy="5328642"/>
          </a:xfrm>
        </p:grpSpPr>
        <p:sp>
          <p:nvSpPr>
            <p:cNvPr id="11" name="Rectangle 10"/>
            <p:cNvSpPr/>
            <p:nvPr/>
          </p:nvSpPr>
          <p:spPr>
            <a:xfrm flipH="1">
              <a:off x="137203" y="6553139"/>
              <a:ext cx="8581913" cy="518462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Pentagon 11"/>
            <p:cNvSpPr/>
            <p:nvPr/>
          </p:nvSpPr>
          <p:spPr>
            <a:xfrm>
              <a:off x="150164" y="6409123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3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51520" y="1702832"/>
                <a:ext cx="8496944" cy="26820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C00000"/>
                  </a:buClr>
                  <a:tabLst>
                    <a:tab pos="857250" algn="l"/>
                    <a:tab pos="971550" algn="l"/>
                    <a:tab pos="1993900" algn="l"/>
                    <a:tab pos="2743200" algn="l"/>
                  </a:tabLst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diagram shows a circle of radius 1 unit with centre at (0, 0).</a:t>
                </a:r>
              </a:p>
              <a:p>
                <a:pPr>
                  <a:buClr>
                    <a:srgbClr val="C00000"/>
                  </a:buClr>
                  <a:tabLst>
                    <a:tab pos="857250" algn="l"/>
                    <a:tab pos="971550" algn="l"/>
                    <a:tab pos="1993900" algn="l"/>
                    <a:tab pos="2743200" algn="l"/>
                  </a:tabLst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tan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0.8</m:t>
                        </m:r>
                      </m:num>
                      <m:den>
                        <m:r>
                          <a:rPr lang="en-US" sz="2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000" dirty="0" smtClean="0"/>
                  <a:t> = 0.8.</a:t>
                </a:r>
              </a:p>
              <a:p>
                <a:pPr>
                  <a:buClr>
                    <a:srgbClr val="C00000"/>
                  </a:buClr>
                  <a:tabLst>
                    <a:tab pos="857250" algn="l"/>
                    <a:tab pos="971550" algn="l"/>
                    <a:tab pos="1993900" algn="l"/>
                    <a:tab pos="2743200" algn="l"/>
                  </a:tabLst>
                </a:pPr>
                <a:r>
                  <a:rPr lang="en-US" sz="2000" dirty="0" smtClean="0"/>
                  <a:t>Extending OP to hit the vertical tangent line gives the value of tan</a:t>
                </a:r>
                <a:r>
                  <a:rPr lang="en-US" sz="20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000" dirty="0" smtClean="0"/>
                  <a:t>.</a:t>
                </a:r>
              </a:p>
              <a:p>
                <a:pPr>
                  <a:buClr>
                    <a:srgbClr val="C00000"/>
                  </a:buClr>
                  <a:tabLst>
                    <a:tab pos="857250" algn="l"/>
                    <a:tab pos="971550" algn="l"/>
                    <a:tab pos="1993900" algn="l"/>
                    <a:tab pos="2743200" algn="l"/>
                  </a:tabLst>
                </a:pPr>
                <a:r>
                  <a:rPr lang="en-US" sz="2000" dirty="0" smtClean="0"/>
                  <a:t>You can find the tangent of any angle using this method except for angles of the form 900 </a:t>
                </a:r>
                <a:r>
                  <a:rPr lang="en-US" sz="2000" dirty="0" smtClean="0">
                    <a:latin typeface="arial" panose="020B0604020202020204" pitchFamily="34" charset="0"/>
                  </a:rPr>
                  <a:t>±</a:t>
                </a:r>
                <a:r>
                  <a:rPr lang="en-US" sz="2000" dirty="0" smtClean="0"/>
                  <a:t> 180</a:t>
                </a:r>
                <a:r>
                  <a:rPr lang="en-US" sz="2000" i="1" dirty="0" smtClean="0"/>
                  <a:t>n</a:t>
                </a:r>
                <a:r>
                  <a:rPr lang="en-US" sz="2000" baseline="30000" dirty="0" smtClean="0"/>
                  <a:t>0</a:t>
                </a:r>
                <a:r>
                  <a:rPr lang="en-US" sz="2000" dirty="0" smtClean="0"/>
                  <a:t>. Unlike sine and </a:t>
                </a:r>
                <a:br>
                  <a:rPr lang="en-US" sz="2000" dirty="0" smtClean="0"/>
                </a:br>
                <a:r>
                  <a:rPr lang="en-US" sz="2000" dirty="0" smtClean="0"/>
                  <a:t>cosine, the tangent can take any value, </a:t>
                </a:r>
                <a:br>
                  <a:rPr lang="en-US" sz="2000" dirty="0" smtClean="0"/>
                </a:br>
                <a:r>
                  <a:rPr lang="en-US" sz="2000" dirty="0" smtClean="0"/>
                  <a:t>positive or negative, not just values between </a:t>
                </a:r>
                <a:br>
                  <a:rPr lang="en-US" sz="2000" dirty="0" smtClean="0"/>
                </a:br>
                <a:r>
                  <a:rPr lang="en-US" sz="2000" dirty="0" smtClean="0"/>
                  <a:t>-1 and 1.</a:t>
                </a:r>
                <a:endParaRPr lang="en-US" sz="2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702832"/>
                <a:ext cx="8496944" cy="2682016"/>
              </a:xfrm>
              <a:prstGeom prst="rect">
                <a:avLst/>
              </a:prstGeom>
              <a:blipFill rotWithShape="0">
                <a:blip r:embed="rId4"/>
                <a:stretch>
                  <a:fillRect l="-717" t="-909" r="-717" b="-3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3153" y="3142482"/>
            <a:ext cx="3145311" cy="3310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6481" y="4221088"/>
            <a:ext cx="2043391" cy="22322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2031" y="4232548"/>
            <a:ext cx="203314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099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13.4 – The Tangent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408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8" name="Flowchart: Delay 7"/>
          <p:cNvSpPr/>
          <p:nvPr/>
        </p:nvSpPr>
        <p:spPr>
          <a:xfrm flipH="1">
            <a:off x="5215018" y="1196752"/>
            <a:ext cx="365093" cy="1384995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358" y="3094418"/>
            <a:ext cx="2450661" cy="34309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74358" y="3212976"/>
            <a:ext cx="56153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9" y="1196752"/>
                <a:ext cx="4963500" cy="4952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indent="-457200">
                  <a:buClr>
                    <a:srgbClr val="C00000"/>
                  </a:buClr>
                  <a:buFont typeface="+mj-lt"/>
                  <a:buAutoNum type="arabicPeriod"/>
                  <a:tabLst>
                    <a:tab pos="971550" algn="l"/>
                    <a:tab pos="2743200" algn="l"/>
                  </a:tabLst>
                </a:pPr>
                <a:r>
                  <a:rPr lang="en-US" sz="31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Find </a:t>
                </a:r>
                <a:r>
                  <a:rPr lang="en-US" sz="31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value of </a:t>
                </a:r>
                <a:r>
                  <a:rPr lang="en-US" sz="31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100" dirty="0">
                    <a:latin typeface="Arial" panose="020B0604020202020204" pitchFamily="34" charset="0"/>
                    <a:cs typeface="Arial" panose="020B0604020202020204" pitchFamily="34" charset="0"/>
                  </a:rPr>
                  <a:t>in </a:t>
                </a:r>
                <a:r>
                  <a:rPr lang="en-US" sz="3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this triangle.</a:t>
                </a:r>
              </a:p>
              <a:p>
                <a:pPr marL="971550" lvl="2" indent="-51435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971550" algn="l"/>
                    <a:tab pos="2743200" algn="l"/>
                  </a:tabLst>
                </a:pPr>
                <a:r>
                  <a:rPr lang="en-US" sz="3100" dirty="0" smtClean="0"/>
                  <a:t>Find the value of tan </a:t>
                </a:r>
                <a14:m>
                  <m:oMath xmlns:m="http://schemas.openxmlformats.org/officeDocument/2006/math">
                    <m:r>
                      <a:rPr lang="en-US" sz="31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3100" dirty="0" smtClean="0"/>
                  <a:t>.</a:t>
                </a:r>
              </a:p>
              <a:p>
                <a:pPr marL="514350" lvl="1" indent="-514350">
                  <a:buClr>
                    <a:srgbClr val="C00000"/>
                  </a:buClr>
                  <a:buFont typeface="+mj-lt"/>
                  <a:buAutoNum type="arabicPeriod"/>
                  <a:tabLst>
                    <a:tab pos="971550" algn="l"/>
                    <a:tab pos="2743200" algn="l"/>
                  </a:tabLst>
                </a:pPr>
                <a:r>
                  <a:rPr lang="en-US" sz="3100" dirty="0" smtClean="0"/>
                  <a:t>tan 60</a:t>
                </a:r>
                <a:r>
                  <a:rPr lang="en-US" sz="3100" baseline="30000" dirty="0" smtClean="0"/>
                  <a:t>0</a:t>
                </a:r>
                <a:r>
                  <a:rPr lang="en-US" sz="3100" dirty="0" smtClean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1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1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100" dirty="0" smtClean="0"/>
                  <a:t/>
                </a:r>
                <a:br>
                  <a:rPr lang="en-US" sz="3100" dirty="0" smtClean="0"/>
                </a:br>
                <a:r>
                  <a:rPr lang="en-US" sz="3100" dirty="0" smtClean="0"/>
                  <a:t>Use the diagram </a:t>
                </a:r>
                <a:br>
                  <a:rPr lang="en-US" sz="3100" dirty="0" smtClean="0"/>
                </a:br>
                <a:r>
                  <a:rPr lang="en-US" sz="3100" dirty="0" smtClean="0"/>
                  <a:t>to find a </a:t>
                </a:r>
                <a:br>
                  <a:rPr lang="en-US" sz="3100" dirty="0" smtClean="0"/>
                </a:br>
                <a:r>
                  <a:rPr lang="en-US" sz="3100" dirty="0" smtClean="0"/>
                  <a:t>reflex angle </a:t>
                </a:r>
                <a:r>
                  <a:rPr lang="en-US" sz="3100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/>
                </a:r>
                <a:br>
                  <a:rPr lang="en-US" sz="3100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31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3100" dirty="0" smtClean="0"/>
                  <a:t> such that </a:t>
                </a:r>
                <a:br>
                  <a:rPr lang="en-US" sz="3100" dirty="0" smtClean="0"/>
                </a:br>
                <a:r>
                  <a:rPr lang="en-US" sz="3100" dirty="0" smtClean="0"/>
                  <a:t>tan </a:t>
                </a:r>
                <a14:m>
                  <m:oMath xmlns:m="http://schemas.openxmlformats.org/officeDocument/2006/math">
                    <m:r>
                      <a:rPr lang="en-US" sz="31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3100" dirty="0" smtClean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1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1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3100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4963500" cy="4952766"/>
              </a:xfrm>
              <a:prstGeom prst="rect">
                <a:avLst/>
              </a:prstGeom>
              <a:blipFill rotWithShape="0">
                <a:blip r:embed="rId5"/>
                <a:stretch>
                  <a:fillRect l="-2703" t="-1476" r="-1720" b="-2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30689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066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13.4 – The Tangent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409</a:t>
            </a:r>
            <a:endParaRPr lang="en-GB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8" y="1196752"/>
                <a:ext cx="5256585" cy="1046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lvl="1" indent="-514350">
                  <a:buClr>
                    <a:srgbClr val="C00000"/>
                  </a:buClr>
                  <a:buFont typeface="+mj-lt"/>
                  <a:buAutoNum type="arabicPeriod" startAt="2"/>
                  <a:tabLst>
                    <a:tab pos="971550" algn="l"/>
                    <a:tab pos="2743200" algn="l"/>
                  </a:tabLst>
                </a:pPr>
                <a:r>
                  <a:rPr lang="en-US" sz="3100" dirty="0">
                    <a:latin typeface="Arial" panose="020B0604020202020204" pitchFamily="34" charset="0"/>
                    <a:cs typeface="Arial" panose="020B0604020202020204" pitchFamily="34" charset="0"/>
                  </a:rPr>
                  <a:t>Find the value of tan </a:t>
                </a:r>
                <a14:m>
                  <m:oMath xmlns:m="http://schemas.openxmlformats.org/officeDocument/2006/math">
                    <m:r>
                      <a:rPr lang="en-US" sz="31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31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each diagram</a:t>
                </a:r>
                <a:r>
                  <a:rPr lang="en-US" sz="31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100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8" y="1196752"/>
                <a:ext cx="5256585" cy="1046440"/>
              </a:xfrm>
              <a:prstGeom prst="rect">
                <a:avLst/>
              </a:prstGeom>
              <a:blipFill rotWithShape="0">
                <a:blip r:embed="rId4"/>
                <a:stretch>
                  <a:fillRect l="-2549" t="-6977" r="-463" b="-17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4010" y="2230790"/>
            <a:ext cx="2417205" cy="43665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043" y="2230790"/>
            <a:ext cx="2486100" cy="436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885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13.4 – The Tangent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409</a:t>
            </a:r>
            <a:endParaRPr lang="en-GB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8" y="1196752"/>
                <a:ext cx="5256585" cy="5383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1" indent="-342900">
                  <a:buClr>
                    <a:srgbClr val="C00000"/>
                  </a:buClr>
                  <a:buFont typeface="+mj-lt"/>
                  <a:buAutoNum type="arabicPeriod" startAt="4"/>
                  <a:tabLst>
                    <a:tab pos="971550" algn="l"/>
                    <a:tab pos="2743200" algn="l"/>
                  </a:tabLst>
                </a:pPr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tan 45</a:t>
                </a:r>
                <a:r>
                  <a:rPr lang="en-US" sz="191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</a:p>
              <a:p>
                <a:pPr marL="628650" lvl="2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Find a reflex angle </a:t>
                </a:r>
                <a14:m>
                  <m:oMath xmlns:m="http://schemas.openxmlformats.org/officeDocument/2006/math">
                    <m:r>
                      <a:rPr lang="en-US" sz="191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such that tan </a:t>
                </a:r>
                <a14:m>
                  <m:oMath xmlns:m="http://schemas.openxmlformats.org/officeDocument/2006/math">
                    <m:r>
                      <a:rPr lang="en-US" sz="191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-1</a:t>
                </a:r>
              </a:p>
              <a:p>
                <a:pPr marL="628650" lvl="2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Find </a:t>
                </a:r>
                <a:r>
                  <a:rPr lang="en-US" sz="1910" dirty="0">
                    <a:latin typeface="Arial" panose="020B0604020202020204" pitchFamily="34" charset="0"/>
                    <a:cs typeface="Arial" panose="020B0604020202020204" pitchFamily="34" charset="0"/>
                  </a:rPr>
                  <a:t>an obtuse angle such that tan </a:t>
                </a:r>
                <a14:m>
                  <m:oMath xmlns:m="http://schemas.openxmlformats.org/officeDocument/2006/math">
                    <m:r>
                      <a:rPr lang="en-US" sz="191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1910" dirty="0">
                    <a:latin typeface="Arial" panose="020B0604020202020204" pitchFamily="34" charset="0"/>
                    <a:cs typeface="Arial" panose="020B0604020202020204" pitchFamily="34" charset="0"/>
                  </a:rPr>
                  <a:t> = -</a:t>
                </a:r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marL="285750" lvl="2">
                  <a:buClr>
                    <a:srgbClr val="C00000"/>
                  </a:buClr>
                  <a:tabLst>
                    <a:tab pos="2743200" algn="l"/>
                  </a:tabLst>
                </a:pPr>
                <a:r>
                  <a:rPr lang="en-US" sz="191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Reflect</a:t>
                </a:r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10" dirty="0">
                    <a:latin typeface="Arial" panose="020B0604020202020204" pitchFamily="34" charset="0"/>
                    <a:cs typeface="Arial" panose="020B0604020202020204" pitchFamily="34" charset="0"/>
                  </a:rPr>
                  <a:t>The hint suggested drawing a diagram to help you answer this question. Did it help? How?</a:t>
                </a:r>
              </a:p>
              <a:p>
                <a:pPr marL="285750" lvl="1" indent="-285750">
                  <a:buClr>
                    <a:srgbClr val="C00000"/>
                  </a:buClr>
                  <a:buFont typeface="+mj-lt"/>
                  <a:buAutoNum type="arabicPeriod" startAt="4"/>
                  <a:tabLst>
                    <a:tab pos="971550" algn="l"/>
                    <a:tab pos="2743200" algn="l"/>
                  </a:tabLst>
                </a:pPr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US" sz="191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1910" dirty="0">
                    <a:latin typeface="Arial" panose="020B0604020202020204" pitchFamily="34" charset="0"/>
                    <a:cs typeface="Arial" panose="020B0604020202020204" pitchFamily="34" charset="0"/>
                  </a:rPr>
                  <a:t> increases from 0° to 90°, tan </a:t>
                </a:r>
                <a14:m>
                  <m:oMath xmlns:m="http://schemas.openxmlformats.org/officeDocument/2006/math">
                    <m:r>
                      <a:rPr lang="en-US" sz="191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  <m:r>
                      <a:rPr lang="en-US" sz="191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increases </a:t>
                </a:r>
                <a:r>
                  <a:rPr lang="en-US" sz="1910" dirty="0">
                    <a:latin typeface="Arial" panose="020B0604020202020204" pitchFamily="34" charset="0"/>
                    <a:cs typeface="Arial" panose="020B0604020202020204" pitchFamily="34" charset="0"/>
                  </a:rPr>
                  <a:t>from 0 to </a:t>
                </a:r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infinity. Copy </a:t>
                </a:r>
                <a:r>
                  <a:rPr lang="en-US" sz="1910" dirty="0">
                    <a:latin typeface="Arial" panose="020B0604020202020204" pitchFamily="34" charset="0"/>
                    <a:cs typeface="Arial" panose="020B0604020202020204" pitchFamily="34" charset="0"/>
                  </a:rPr>
                  <a:t>and complete these statements in the same way.</a:t>
                </a:r>
              </a:p>
              <a:p>
                <a:pPr marL="628650" lvl="2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US" sz="191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1910" dirty="0">
                    <a:latin typeface="Arial" panose="020B0604020202020204" pitchFamily="34" charset="0"/>
                    <a:cs typeface="Arial" panose="020B0604020202020204" pitchFamily="34" charset="0"/>
                  </a:rPr>
                  <a:t> decreases from 180° to 90°, tan </a:t>
                </a:r>
                <a14:m>
                  <m:oMath xmlns:m="http://schemas.openxmlformats.org/officeDocument/2006/math">
                    <m:r>
                      <a:rPr lang="en-US" sz="191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_______________________________</a:t>
                </a:r>
                <a:endParaRPr lang="en-US" sz="191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28650" lvl="2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US" sz="191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  <m:r>
                      <a:rPr lang="en-US" sz="191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910" dirty="0">
                    <a:latin typeface="Arial" panose="020B0604020202020204" pitchFamily="34" charset="0"/>
                    <a:cs typeface="Arial" panose="020B0604020202020204" pitchFamily="34" charset="0"/>
                  </a:rPr>
                  <a:t>increases from 180° to 270°, tan </a:t>
                </a:r>
                <a14:m>
                  <m:oMath xmlns:m="http://schemas.openxmlformats.org/officeDocument/2006/math">
                    <m:r>
                      <a:rPr lang="en-US" sz="191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_______________________________</a:t>
                </a:r>
                <a:endParaRPr lang="en-US" sz="191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28650" lvl="2" indent="-342900">
                  <a:buClr>
                    <a:srgbClr val="C00000"/>
                  </a:buClr>
                  <a:buFont typeface="+mj-lt"/>
                  <a:buAutoNum type="alphaLcPeriod"/>
                  <a:tabLst>
                    <a:tab pos="2743200" algn="l"/>
                  </a:tabLst>
                </a:pPr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US" sz="191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1910" dirty="0">
                    <a:latin typeface="Arial" panose="020B0604020202020204" pitchFamily="34" charset="0"/>
                    <a:cs typeface="Arial" panose="020B0604020202020204" pitchFamily="34" charset="0"/>
                  </a:rPr>
                  <a:t> decreases from 360° to 270°, tan </a:t>
                </a:r>
                <a14:m>
                  <m:oMath xmlns:m="http://schemas.openxmlformats.org/officeDocument/2006/math">
                    <m:r>
                      <a:rPr lang="en-US" sz="191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191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_____________________________</a:t>
                </a:r>
                <a:endParaRPr lang="en-US" sz="191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lvl="2">
                  <a:buClr>
                    <a:srgbClr val="C00000"/>
                  </a:buClr>
                  <a:tabLst>
                    <a:tab pos="2743200" algn="l"/>
                  </a:tabLst>
                </a:pPr>
                <a:r>
                  <a:rPr lang="en-US" sz="191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Discussion </a:t>
                </a:r>
                <a:r>
                  <a:rPr lang="en-US" sz="1910" dirty="0">
                    <a:latin typeface="Arial" panose="020B0604020202020204" pitchFamily="34" charset="0"/>
                    <a:cs typeface="Arial" panose="020B0604020202020204" pitchFamily="34" charset="0"/>
                  </a:rPr>
                  <a:t>tan </a:t>
                </a:r>
                <a14:m>
                  <m:oMath xmlns:m="http://schemas.openxmlformats.org/officeDocument/2006/math">
                    <m:r>
                      <a:rPr lang="en-US" sz="191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1910" dirty="0">
                    <a:latin typeface="Arial" panose="020B0604020202020204" pitchFamily="34" charset="0"/>
                    <a:cs typeface="Arial" panose="020B0604020202020204" pitchFamily="34" charset="0"/>
                  </a:rPr>
                  <a:t> is not defined when </a:t>
                </a:r>
                <a14:m>
                  <m:oMath xmlns:m="http://schemas.openxmlformats.org/officeDocument/2006/math">
                    <m:r>
                      <a:rPr lang="en-US" sz="191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1910" dirty="0">
                    <a:latin typeface="Arial" panose="020B0604020202020204" pitchFamily="34" charset="0"/>
                    <a:cs typeface="Arial" panose="020B0604020202020204" pitchFamily="34" charset="0"/>
                  </a:rPr>
                  <a:t> is 90° or 180°, for example. Why do you think this is?</a:t>
                </a:r>
                <a:endParaRPr lang="en-US" sz="1910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8" y="1196752"/>
                <a:ext cx="5256585" cy="5383012"/>
              </a:xfrm>
              <a:prstGeom prst="rect">
                <a:avLst/>
              </a:prstGeom>
              <a:blipFill rotWithShape="0">
                <a:blip r:embed="rId4"/>
                <a:stretch>
                  <a:fillRect l="-811" t="-566" r="-463" b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935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13.4 – The Tangent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410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8" y="1196752"/>
            <a:ext cx="5256585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6"/>
              <a:tabLst>
                <a:tab pos="971550" algn="l"/>
                <a:tab pos="2743200" algn="l"/>
              </a:tabLst>
            </a:pP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Here is the graph </a:t>
            </a:r>
            <a: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y = </a:t>
            </a:r>
            <a: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  <a:t>tan </a:t>
            </a:r>
            <a:r>
              <a:rPr lang="en-US" sz="195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  <a:t>≤ x ≤ 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  <a:t>°.</a:t>
            </a:r>
            <a:b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9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9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1950" dirty="0"/>
              <a:t>How often </a:t>
            </a:r>
            <a:r>
              <a:rPr lang="en-US" sz="1950" dirty="0" smtClean="0"/>
              <a:t/>
            </a:r>
            <a:br>
              <a:rPr lang="en-US" sz="1950" dirty="0" smtClean="0"/>
            </a:br>
            <a:r>
              <a:rPr lang="en-US" sz="1950" dirty="0" smtClean="0"/>
              <a:t>does the </a:t>
            </a:r>
            <a:r>
              <a:rPr lang="en-US" sz="1950" dirty="0"/>
              <a:t>graph repeat? </a:t>
            </a:r>
            <a:endParaRPr lang="en-US" sz="1950" dirty="0" smtClean="0"/>
          </a:p>
          <a:p>
            <a:pPr marL="857250" lvl="2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1950" dirty="0" smtClean="0"/>
              <a:t>Use </a:t>
            </a:r>
            <a:r>
              <a:rPr lang="en-US" sz="1950" dirty="0"/>
              <a:t>the graph to </a:t>
            </a:r>
            <a:r>
              <a:rPr lang="en-US" sz="1950" dirty="0" smtClean="0"/>
              <a:t>estimate </a:t>
            </a:r>
            <a:r>
              <a:rPr lang="en-US" sz="1950" dirty="0"/>
              <a:t>the value of </a:t>
            </a:r>
            <a:endParaRPr lang="en-US" sz="1950" dirty="0" smtClean="0"/>
          </a:p>
          <a:p>
            <a:pPr marL="1143000" lvl="3" indent="-28575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1950" dirty="0" smtClean="0"/>
              <a:t>tan </a:t>
            </a:r>
            <a:r>
              <a:rPr lang="en-US" sz="1950" dirty="0"/>
              <a:t>60° </a:t>
            </a:r>
            <a:r>
              <a:rPr lang="en-US" sz="1950" dirty="0" smtClean="0"/>
              <a:t>	</a:t>
            </a:r>
          </a:p>
          <a:p>
            <a:pPr marL="1143000" lvl="3" indent="-28575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1950" dirty="0" smtClean="0"/>
              <a:t>tan </a:t>
            </a:r>
            <a:r>
              <a:rPr lang="en-US" sz="1950" dirty="0"/>
              <a:t>300°. </a:t>
            </a:r>
            <a:endParaRPr lang="en-US" sz="1950" dirty="0" smtClean="0"/>
          </a:p>
          <a:p>
            <a:pPr marL="800100" lvl="2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1950" dirty="0" smtClean="0"/>
              <a:t>Describe </a:t>
            </a:r>
            <a:r>
              <a:rPr lang="en-US" sz="1950" dirty="0"/>
              <a:t>the symmetry of the curve, </a:t>
            </a:r>
            <a:endParaRPr lang="en-US" sz="1950" dirty="0" smtClean="0"/>
          </a:p>
          <a:p>
            <a:pPr marL="800100" lvl="2" indent="-40005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1950" dirty="0" smtClean="0"/>
              <a:t>Copy </a:t>
            </a:r>
            <a:r>
              <a:rPr lang="en-US" sz="1950" dirty="0"/>
              <a:t>and complete, inserting numbers greater than </a:t>
            </a:r>
            <a:r>
              <a:rPr lang="en-US" sz="1950" dirty="0" smtClean="0"/>
              <a:t>180.</a:t>
            </a:r>
          </a:p>
          <a:p>
            <a:pPr marL="1143000" lvl="3" indent="-3429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1950" dirty="0" smtClean="0"/>
              <a:t>tan60</a:t>
            </a:r>
            <a:r>
              <a:rPr lang="en-US" sz="1950" dirty="0"/>
              <a:t>° = </a:t>
            </a:r>
            <a:r>
              <a:rPr lang="en-US" sz="1950" dirty="0" smtClean="0"/>
              <a:t>tan </a:t>
            </a:r>
            <a:r>
              <a:rPr lang="en-US" sz="1950" dirty="0" smtClean="0">
                <a:sym typeface="Wingdings" panose="05000000000000000000" pitchFamily="2" charset="2"/>
              </a:rPr>
              <a:t></a:t>
            </a:r>
            <a:r>
              <a:rPr lang="en-US" sz="1950" dirty="0" smtClean="0"/>
              <a:t>°  </a:t>
            </a:r>
          </a:p>
          <a:p>
            <a:pPr marL="1143000" lvl="3" indent="-34290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1950" dirty="0" smtClean="0"/>
              <a:t>tan </a:t>
            </a:r>
            <a:r>
              <a:rPr lang="en-US" sz="1950" dirty="0"/>
              <a:t>100° = </a:t>
            </a:r>
            <a:r>
              <a:rPr lang="en-US" sz="1950" dirty="0" smtClean="0"/>
              <a:t>tan</a:t>
            </a:r>
            <a:r>
              <a:rPr lang="en-US" sz="1950" dirty="0">
                <a:sym typeface="Wingdings" panose="05000000000000000000" pitchFamily="2" charset="2"/>
              </a:rPr>
              <a:t> </a:t>
            </a:r>
            <a:r>
              <a:rPr lang="en-US" sz="1950" dirty="0" smtClean="0">
                <a:sym typeface="Wingdings" panose="05000000000000000000" pitchFamily="2" charset="2"/>
              </a:rPr>
              <a:t></a:t>
            </a:r>
            <a:r>
              <a:rPr lang="en-US" sz="1950" dirty="0" smtClean="0"/>
              <a:t>°</a:t>
            </a:r>
          </a:p>
          <a:p>
            <a:pPr marL="1143000" lvl="3" indent="-342900">
              <a:buClr>
                <a:srgbClr val="C00000"/>
              </a:buClr>
              <a:buFont typeface="+mj-lt"/>
              <a:buAutoNum type="romanLcPeriod" startAt="3"/>
              <a:tabLst>
                <a:tab pos="2743200" algn="l"/>
              </a:tabLst>
            </a:pPr>
            <a:r>
              <a:rPr lang="en-US" sz="1950" dirty="0" smtClean="0"/>
              <a:t>tan </a:t>
            </a:r>
            <a:r>
              <a:rPr lang="en-US" sz="1950" dirty="0"/>
              <a:t>120° = </a:t>
            </a:r>
            <a:r>
              <a:rPr lang="en-US" sz="1950" dirty="0" smtClean="0"/>
              <a:t>tan</a:t>
            </a:r>
            <a:r>
              <a:rPr lang="en-US" sz="1950" dirty="0">
                <a:sym typeface="Wingdings" panose="05000000000000000000" pitchFamily="2" charset="2"/>
              </a:rPr>
              <a:t> </a:t>
            </a:r>
            <a:r>
              <a:rPr lang="en-US" sz="1950" dirty="0" smtClean="0">
                <a:sym typeface="Wingdings" panose="05000000000000000000" pitchFamily="2" charset="2"/>
              </a:rPr>
              <a:t></a:t>
            </a:r>
            <a:r>
              <a:rPr lang="en-US" sz="1950" dirty="0" smtClean="0"/>
              <a:t>°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2372" y="1211610"/>
            <a:ext cx="2747278" cy="2433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211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13.4 – The Tangent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410</a:t>
            </a:r>
            <a:endParaRPr lang="en-GB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8" y="1196752"/>
                <a:ext cx="5256585" cy="5353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indent="-457200">
                  <a:buClr>
                    <a:srgbClr val="C00000"/>
                  </a:buClr>
                  <a:buFont typeface="+mj-lt"/>
                  <a:buAutoNum type="arabicPeriod" startAt="7"/>
                  <a:tabLst>
                    <a:tab pos="857250" algn="l"/>
                    <a:tab pos="2743200" algn="l"/>
                  </a:tabLst>
                </a:pPr>
                <a:r>
                  <a:rPr lang="en-US" sz="2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Sketch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graph of </a:t>
                </a:r>
                <a:r>
                  <a:rPr lang="en-US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– tan </a:t>
                </a:r>
                <a:r>
                  <a:rPr lang="en-US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for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0° ≤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0 ≤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540°. </a:t>
                </a:r>
                <a:endParaRPr lang="en-US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857250" algn="l"/>
                    <a:tab pos="2743200" algn="l"/>
                  </a:tabLst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Use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your sketch to find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tan 540° ii tan 405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°.</a:t>
                </a:r>
              </a:p>
              <a:p>
                <a:pPr lvl="2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857250" algn="l"/>
                    <a:tab pos="2743200" algn="l"/>
                  </a:tabLst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exact value of tan 60° is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Write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down the exact value of </a:t>
                </a:r>
                <a:endParaRPr lang="en-US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3" indent="-457200">
                  <a:buClr>
                    <a:srgbClr val="C00000"/>
                  </a:buClr>
                  <a:buFont typeface="+mj-lt"/>
                  <a:buAutoNum type="romanLcPeriod"/>
                  <a:tabLst>
                    <a:tab pos="857250" algn="l"/>
                    <a:tab pos="2743200" algn="l"/>
                  </a:tabLst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tan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240° 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20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ii.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tan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120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°.</a:t>
                </a:r>
              </a:p>
              <a:p>
                <a:pPr lvl="2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857250" algn="l"/>
                    <a:tab pos="2743200" algn="l"/>
                  </a:tabLst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Explain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how you worked out your answers to part 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1" indent="-457200">
                  <a:buClr>
                    <a:srgbClr val="C00000"/>
                  </a:buClr>
                  <a:buFont typeface="+mj-lt"/>
                  <a:buAutoNum type="arabicPeriod" startAt="7"/>
                  <a:tabLst>
                    <a:tab pos="857250" algn="l"/>
                    <a:tab pos="2743200" algn="l"/>
                  </a:tabLst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a. 	Write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down four values of </a:t>
                </a:r>
                <a:r>
                  <a:rPr lang="en-US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such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that 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tan </a:t>
                </a:r>
                <a:r>
                  <a:rPr lang="en-US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= 1. </a:t>
                </a:r>
                <a:endParaRPr lang="en-US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971550" algn="l"/>
                    <a:tab pos="2743200" algn="l"/>
                  </a:tabLst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Write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down four values of </a:t>
                </a:r>
                <a:r>
                  <a:rPr lang="en-US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 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tan </a:t>
                </a:r>
                <a:r>
                  <a:rPr lang="en-US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= -1. </a:t>
                </a:r>
                <a:endParaRPr lang="en-US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971550" algn="l"/>
                    <a:tab pos="2743200" algn="l"/>
                  </a:tabLst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Check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your answers using a calculator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1" indent="-457200">
                  <a:buClr>
                    <a:srgbClr val="C00000"/>
                  </a:buClr>
                  <a:buFont typeface="+mj-lt"/>
                  <a:buAutoNum type="arabicPeriod" startAt="10"/>
                  <a:tabLst>
                    <a:tab pos="971550" algn="l"/>
                    <a:tab pos="2743200" algn="l"/>
                  </a:tabLst>
                </a:pPr>
                <a:r>
                  <a:rPr lang="en-US" sz="2000" dirty="0"/>
                  <a:t>Solve the equation 4 tan 𝜃 = 15.7 for values of 𝜃 in the interval 0° ≤ x ≤ 720</a:t>
                </a:r>
                <a:r>
                  <a:rPr lang="en-US" sz="2000" dirty="0" smtClean="0"/>
                  <a:t>°.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8" y="1196752"/>
                <a:ext cx="5256585" cy="5353517"/>
              </a:xfrm>
              <a:prstGeom prst="rect">
                <a:avLst/>
              </a:prstGeom>
              <a:blipFill rotWithShape="0">
                <a:blip r:embed="rId4"/>
                <a:stretch>
                  <a:fillRect l="-1043" t="-455" r="-2433" b="-1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3291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13.4 – The Tangent Function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410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8" y="1196752"/>
            <a:ext cx="525658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9"/>
              <a:tabLst>
                <a:tab pos="85725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 tan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tan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on your calculator to find one value of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graph of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tan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 the interval 0° to 540°.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85725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your answers to parts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to solve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 tan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= 11 for values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 the interval 0° to 540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°.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05905" y="4107586"/>
            <a:ext cx="5130191" cy="2417758"/>
            <a:chOff x="3483872" y="1089031"/>
            <a:chExt cx="5264592" cy="2417758"/>
          </a:xfrm>
        </p:grpSpPr>
        <p:sp>
          <p:nvSpPr>
            <p:cNvPr id="8" name="Round Diagonal Corner Rectangle 7"/>
            <p:cNvSpPr/>
            <p:nvPr/>
          </p:nvSpPr>
          <p:spPr>
            <a:xfrm>
              <a:off x="3491880" y="1098587"/>
              <a:ext cx="5256584" cy="2408202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ound Diagonal Corner Rectangle 8"/>
            <p:cNvSpPr/>
            <p:nvPr/>
          </p:nvSpPr>
          <p:spPr>
            <a:xfrm>
              <a:off x="3483872" y="1089031"/>
              <a:ext cx="5256584" cy="367580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Exam-Style Questions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563889" y="1528619"/>
                  <a:ext cx="5095139" cy="197817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spcAft>
                      <a:spcPts val="0"/>
                    </a:spcAft>
                    <a:buClr>
                      <a:srgbClr val="C00000"/>
                    </a:buClr>
                    <a:buFont typeface="+mj-lt"/>
                    <a:buAutoNum type="alphaLcPeriod"/>
                    <a:tabLst>
                      <a:tab pos="4972050" algn="r"/>
                    </a:tabLst>
                  </a:pPr>
                  <a:r>
                    <a:rPr lang="en-US" sz="2200" dirty="0" smtClean="0"/>
                    <a:t>Sketch </a:t>
                  </a:r>
                  <a:r>
                    <a:rPr lang="en-US" sz="2200" dirty="0"/>
                    <a:t>the graph of </a:t>
                  </a:r>
                  <a:r>
                    <a:rPr lang="en-US" sz="2200" i="1" dirty="0"/>
                    <a:t>y</a:t>
                  </a:r>
                  <a:r>
                    <a:rPr lang="en-US" sz="2200" dirty="0"/>
                    <a:t> = </a:t>
                  </a:r>
                  <a:r>
                    <a:rPr lang="en-US" sz="2200" dirty="0" smtClean="0"/>
                    <a:t>tan </a:t>
                  </a:r>
                  <a:r>
                    <a:rPr lang="en-US" sz="2200" i="1" dirty="0" smtClean="0"/>
                    <a:t>x</a:t>
                  </a:r>
                  <a:r>
                    <a:rPr lang="en-US" sz="2200" dirty="0" smtClean="0"/>
                    <a:t> </a:t>
                  </a:r>
                  <a:r>
                    <a:rPr lang="en-US" sz="2200" dirty="0"/>
                    <a:t>in the interval 0° to 720°. </a:t>
                  </a:r>
                  <a:endParaRPr lang="en-US" sz="2200" dirty="0" smtClean="0"/>
                </a:p>
                <a:p>
                  <a:pPr marL="342900" indent="-342900">
                    <a:spcAft>
                      <a:spcPts val="0"/>
                    </a:spcAft>
                    <a:buClr>
                      <a:srgbClr val="C00000"/>
                    </a:buClr>
                    <a:buFont typeface="+mj-lt"/>
                    <a:buAutoNum type="alphaLcPeriod"/>
                    <a:tabLst>
                      <a:tab pos="4972050" algn="r"/>
                    </a:tabLst>
                  </a:pPr>
                  <a:r>
                    <a:rPr lang="en-US" sz="2200" dirty="0" smtClean="0"/>
                    <a:t>Given </a:t>
                  </a:r>
                  <a:r>
                    <a:rPr lang="en-US" sz="2200" dirty="0"/>
                    <a:t>that tan 30°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2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sz="2200" dirty="0" smtClean="0"/>
                    <a:t> solve </a:t>
                  </a:r>
                  <a:r>
                    <a:rPr lang="en-US" sz="2200" dirty="0"/>
                    <a:t>the equation 3 tan </a:t>
                  </a:r>
                  <a:r>
                    <a:rPr lang="en-US" sz="2200" i="1" dirty="0" smtClean="0"/>
                    <a:t>x</a:t>
                  </a:r>
                  <a:r>
                    <a:rPr lang="en-US" sz="2200" dirty="0" smtClean="0"/>
                    <a:t> </a:t>
                  </a:r>
                  <a:r>
                    <a:rPr lang="en-US" sz="2200" dirty="0"/>
                    <a:t>=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200" dirty="0" smtClean="0"/>
                    <a:t>in </a:t>
                  </a:r>
                  <a:r>
                    <a:rPr lang="en-US" sz="2200" dirty="0"/>
                    <a:t>the interval 0° to 720°. </a:t>
                  </a:r>
                  <a:r>
                    <a:rPr lang="en-US" sz="2200" dirty="0" smtClean="0"/>
                    <a:t>	</a:t>
                  </a:r>
                  <a:r>
                    <a:rPr lang="en-US" sz="2200" b="1" dirty="0" smtClean="0"/>
                    <a:t>(</a:t>
                  </a:r>
                  <a:r>
                    <a:rPr lang="en-US" sz="2200" b="1" dirty="0"/>
                    <a:t>4 marks)</a:t>
                  </a: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3889" y="1528619"/>
                  <a:ext cx="5095139" cy="197817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474" t="-1852" r="-1966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Rectangle 10"/>
          <p:cNvSpPr/>
          <p:nvPr/>
        </p:nvSpPr>
        <p:spPr>
          <a:xfrm flipH="1">
            <a:off x="5589226" y="5301208"/>
            <a:ext cx="3149702" cy="1261884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</a:t>
            </a:r>
            <a:r>
              <a:rPr lang="en-US" sz="1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 - 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expected to use your sketch from part </a:t>
            </a:r>
            <a:r>
              <a:rPr lang="en-US" sz="1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solve the equation in part </a:t>
            </a:r>
            <a:r>
              <a:rPr lang="en-US" sz="1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73145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13.5 – </a:t>
            </a:r>
            <a:r>
              <a:rPr lang="en-US" sz="3200" dirty="0"/>
              <a:t>Calculating </a:t>
            </a:r>
            <a:r>
              <a:rPr lang="en-US" sz="3200" dirty="0" smtClean="0"/>
              <a:t>Areas </a:t>
            </a:r>
            <a:r>
              <a:rPr lang="en-US" sz="3200" dirty="0"/>
              <a:t>and the </a:t>
            </a:r>
            <a:r>
              <a:rPr lang="en-US" sz="3200" dirty="0" smtClean="0"/>
              <a:t>Sine Rule</a:t>
            </a:r>
            <a:endParaRPr lang="en-GB" sz="32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408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318700"/>
              </p:ext>
            </p:extLst>
          </p:nvPr>
        </p:nvGraphicFramePr>
        <p:xfrm>
          <a:off x="251518" y="1268760"/>
          <a:ext cx="8568952" cy="468052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2682300"/>
                <a:gridCol w="3744414"/>
              </a:tblGrid>
              <a:tr h="541395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 You Know?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266917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Find the area of a triangle and a segment of a circle. Use the sine rule to solve 2D problems.</a:t>
                      </a:r>
                      <a:endParaRPr lang="en-US" sz="3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 </a:t>
                      </a:r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navs</a:t>
                      </a: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use trigonometry to calculate the</a:t>
                      </a:r>
                    </a:p>
                    <a:p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 of a vehicle.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447464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54048">
                <a:tc gridSpan="3">
                  <a:txBody>
                    <a:bodyPr/>
                    <a:lstStyle/>
                    <a:p>
                      <a:r>
                        <a:rPr lang="en-US" sz="3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Calculate the area of </a:t>
                      </a:r>
                      <a:br>
                        <a:rPr lang="en-US" sz="3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3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each triangle.</a:t>
                      </a:r>
                      <a:endParaRPr lang="en-US" sz="310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239283" y="6131071"/>
            <a:ext cx="8581188" cy="470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6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46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46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46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</a:t>
            </a:r>
            <a:endParaRPr lang="en-US" sz="24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1339" y="4646938"/>
            <a:ext cx="4666035" cy="125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208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411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48245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/>
              <a:tabLst>
                <a:tab pos="857250" algn="l"/>
                <a:tab pos="2743200" algn="l"/>
              </a:tabLs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Write a formula for calculating the area. A, of each shape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457200">
              <a:buClr>
                <a:srgbClr val="C00000"/>
              </a:buClr>
              <a:buFont typeface="+mj-lt"/>
              <a:buAutoNum type="arabicPeriod"/>
              <a:tabLst>
                <a:tab pos="857250" algn="l"/>
                <a:tab pos="2743200" algn="l"/>
              </a:tabLs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Calculate the perpendicular height, </a:t>
            </a:r>
            <a:r>
              <a:rPr lang="en-US" sz="2500" i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of this triangle.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200" dirty="0" smtClean="0"/>
              <a:t>13.5 – </a:t>
            </a:r>
            <a:r>
              <a:rPr lang="en-US" sz="3200" dirty="0"/>
              <a:t>Calculating </a:t>
            </a:r>
            <a:r>
              <a:rPr lang="en-US" sz="3200" dirty="0" smtClean="0"/>
              <a:t>Areas </a:t>
            </a:r>
            <a:r>
              <a:rPr lang="en-US" sz="3200" dirty="0"/>
              <a:t>and the </a:t>
            </a:r>
            <a:r>
              <a:rPr lang="en-US" sz="3200" dirty="0" smtClean="0"/>
              <a:t>Sine Rule</a:t>
            </a:r>
            <a:endParaRPr lang="en-GB" sz="3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600" y="2492896"/>
            <a:ext cx="1163903" cy="938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825" y="4697505"/>
            <a:ext cx="2851975" cy="18453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664" y="2492896"/>
            <a:ext cx="936104" cy="938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776" y="2492896"/>
            <a:ext cx="1080120" cy="9380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2492896"/>
            <a:ext cx="1368153" cy="938030"/>
          </a:xfrm>
          <a:prstGeom prst="rect">
            <a:avLst/>
          </a:prstGeom>
        </p:spPr>
      </p:pic>
      <p:sp>
        <p:nvSpPr>
          <p:cNvPr id="18" name="Flowchart: Delay 17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6018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13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399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5256584" cy="5252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C00000"/>
                  </a:buClr>
                  <a:tabLst>
                    <a:tab pos="1079500" algn="l"/>
                    <a:tab pos="2743200" algn="l"/>
                  </a:tabLst>
                </a:pPr>
                <a:r>
                  <a:rPr lang="en-US" sz="285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Numerical fluency</a:t>
                </a:r>
                <a:endParaRPr lang="en-US" sz="285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/>
                  <a:tabLst>
                    <a:tab pos="1079500" algn="l"/>
                    <a:tab pos="2743200" algn="l"/>
                  </a:tabLst>
                </a:pPr>
                <a:r>
                  <a:rPr lang="en-US" sz="28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Work </a:t>
                </a:r>
                <a:r>
                  <a:rPr lang="en-US" sz="2850" dirty="0">
                    <a:latin typeface="Arial" panose="020B0604020202020204" pitchFamily="34" charset="0"/>
                    <a:cs typeface="Arial" panose="020B0604020202020204" pitchFamily="34" charset="0"/>
                  </a:rPr>
                  <a:t>out</a:t>
                </a:r>
              </a:p>
              <a:p>
                <a:pPr marL="971550" lvl="1" indent="-514350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:r>
                  <a:rPr lang="en-US" sz="2850" dirty="0" smtClean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5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5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0.75</m:t>
                        </m:r>
                      </m:num>
                      <m:den>
                        <m:r>
                          <a:rPr lang="en-US" sz="285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5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4 	</a:t>
                </a:r>
              </a:p>
              <a:p>
                <a:pPr marL="971550" lvl="1" indent="-514350">
                  <a:buClr>
                    <a:srgbClr val="C00000"/>
                  </a:buClr>
                  <a:buFont typeface="+mj-lt"/>
                  <a:buAutoNum type="alphaLcPeriod"/>
                  <a:tabLst>
                    <a:tab pos="1079500" algn="l"/>
                    <a:tab pos="2743200" algn="l"/>
                  </a:tabLst>
                </a:pPr>
                <a:r>
                  <a:rPr lang="en-US" sz="28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285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50" dirty="0">
                    <a:latin typeface="Arial" panose="020B0604020202020204" pitchFamily="34" charset="0"/>
                    <a:cs typeface="Arial" panose="020B0604020202020204" pitchFamily="34" charset="0"/>
                  </a:rPr>
                  <a:t>+ 4</a:t>
                </a:r>
                <a:r>
                  <a:rPr lang="en-US" sz="285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50" dirty="0">
                    <a:latin typeface="Arial" panose="020B0604020202020204" pitchFamily="34" charset="0"/>
                    <a:cs typeface="Arial" panose="020B0604020202020204" pitchFamily="34" charset="0"/>
                  </a:rPr>
                  <a:t> - 2 x 3 x 4 x 0.8</a:t>
                </a:r>
              </a:p>
              <a:p>
                <a:pPr>
                  <a:buClr>
                    <a:srgbClr val="C00000"/>
                  </a:buClr>
                  <a:tabLst>
                    <a:tab pos="1079500" algn="l"/>
                    <a:tab pos="2743200" algn="l"/>
                  </a:tabLst>
                </a:pPr>
                <a:r>
                  <a:rPr lang="en-US" sz="285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Algebraic </a:t>
                </a:r>
                <a:r>
                  <a:rPr lang="en-US" sz="285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fluency</a:t>
                </a:r>
              </a:p>
              <a:p>
                <a:pPr marL="514350" indent="-514350">
                  <a:buClr>
                    <a:srgbClr val="C00000"/>
                  </a:buClr>
                  <a:buFont typeface="+mj-lt"/>
                  <a:buAutoNum type="arabicPeriod" startAt="2"/>
                  <a:tabLst>
                    <a:tab pos="1079500" algn="l"/>
                    <a:tab pos="2743200" algn="l"/>
                  </a:tabLst>
                </a:pPr>
                <a:r>
                  <a:rPr lang="en-US" sz="28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152 </a:t>
                </a:r>
                <a:r>
                  <a:rPr lang="en-US" sz="285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285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en-US" sz="285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5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28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r>
                  <a:rPr lang="en-US" sz="285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br>
                  <a:rPr lang="en-US" sz="285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Find </a:t>
                </a:r>
                <a:r>
                  <a:rPr lang="en-US" sz="2850" dirty="0">
                    <a:latin typeface="Arial" panose="020B0604020202020204" pitchFamily="34" charset="0"/>
                    <a:cs typeface="Arial" panose="020B0604020202020204" pitchFamily="34" charset="0"/>
                  </a:rPr>
                  <a:t>the value of </a:t>
                </a:r>
                <a:r>
                  <a:rPr lang="en-US" sz="285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en-US" sz="2850" dirty="0">
                    <a:latin typeface="Arial" panose="020B0604020202020204" pitchFamily="34" charset="0"/>
                    <a:cs typeface="Arial" panose="020B0604020202020204" pitchFamily="34" charset="0"/>
                  </a:rPr>
                  <a:t> to 3 significant figures.</a:t>
                </a: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rabicPeriod" startAt="2"/>
                  <a:tabLst>
                    <a:tab pos="1079500" algn="l"/>
                    <a:tab pos="274320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5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5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285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0.5</m:t>
                        </m:r>
                      </m:den>
                    </m:f>
                  </m:oMath>
                </a14:m>
                <a:r>
                  <a:rPr lang="en-US" sz="28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5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5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8.42</m:t>
                        </m:r>
                      </m:num>
                      <m:den>
                        <m:r>
                          <a:rPr lang="en-US" sz="285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0.749</m:t>
                        </m:r>
                      </m:den>
                    </m:f>
                  </m:oMath>
                </a14:m>
                <a:r>
                  <a:rPr lang="en-US" sz="28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8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Find </a:t>
                </a:r>
                <a:r>
                  <a:rPr lang="en-US" sz="2850" dirty="0">
                    <a:latin typeface="Arial" panose="020B0604020202020204" pitchFamily="34" charset="0"/>
                    <a:cs typeface="Arial" panose="020B0604020202020204" pitchFamily="34" charset="0"/>
                  </a:rPr>
                  <a:t>the value of x to 3 significant figures</a:t>
                </a:r>
                <a:r>
                  <a:rPr lang="en-US" sz="28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pl-PL" sz="28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5256584" cy="5252528"/>
              </a:xfrm>
              <a:prstGeom prst="rect">
                <a:avLst/>
              </a:prstGeom>
              <a:blipFill rotWithShape="0">
                <a:blip r:embed="rId4"/>
                <a:stretch>
                  <a:fillRect l="-2433" t="-1044" b="-3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046197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411</a:t>
            </a:r>
            <a:endParaRPr lang="en-GB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8" y="1196752"/>
                <a:ext cx="5256585" cy="24731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indent="-457200">
                  <a:buClr>
                    <a:srgbClr val="C00000"/>
                  </a:buClr>
                  <a:buFont typeface="+mj-lt"/>
                  <a:buAutoNum type="arabicPeriod" startAt="3"/>
                  <a:tabLst>
                    <a:tab pos="857250" algn="l"/>
                    <a:tab pos="2743200" algn="l"/>
                  </a:tabLst>
                </a:pPr>
                <a:r>
                  <a:rPr lang="en-US" sz="25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Write </a:t>
                </a:r>
                <a:r>
                  <a:rPr lang="en-US" sz="25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, the perpendicular 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height 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of the triangle, in terms 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of 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p and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5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 indent="-45720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857250" algn="l"/>
                    <a:tab pos="2743200" algn="l"/>
                  </a:tabLst>
                </a:pP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Write 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a formula in terms 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of </a:t>
                </a:r>
                <a:r>
                  <a:rPr lang="en-US" sz="25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calculate the area of the </a:t>
                </a:r>
                <a:r>
                  <a:rPr lang="en-US" sz="2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triangle.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8" y="1196752"/>
                <a:ext cx="5256585" cy="2473113"/>
              </a:xfrm>
              <a:prstGeom prst="rect">
                <a:avLst/>
              </a:prstGeom>
              <a:blipFill rotWithShape="0">
                <a:blip r:embed="rId4"/>
                <a:stretch>
                  <a:fillRect l="-1622" t="-1724" r="-3129" b="-4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200" dirty="0" smtClean="0"/>
              <a:t>13.5 – </a:t>
            </a:r>
            <a:r>
              <a:rPr lang="en-US" sz="3200" dirty="0"/>
              <a:t>Calculating </a:t>
            </a:r>
            <a:r>
              <a:rPr lang="en-US" sz="3200" dirty="0" smtClean="0"/>
              <a:t>Areas </a:t>
            </a:r>
            <a:r>
              <a:rPr lang="en-US" sz="3200" dirty="0"/>
              <a:t>and the </a:t>
            </a:r>
            <a:r>
              <a:rPr lang="en-US" sz="3200" dirty="0" smtClean="0"/>
              <a:t>Sine Rule</a:t>
            </a:r>
            <a:endParaRPr lang="en-GB" sz="32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3757245"/>
            <a:ext cx="2116782" cy="27680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H="1">
            <a:off x="2699791" y="3789040"/>
            <a:ext cx="2728500" cy="156966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You need to use trigonometry as in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23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411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8" y="3700070"/>
            <a:ext cx="525658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4"/>
              <a:tabLst>
                <a:tab pos="857250" algn="l"/>
                <a:tab pos="27432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area of each triangle.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200" dirty="0" smtClean="0"/>
              <a:t>13.5 – </a:t>
            </a:r>
            <a:r>
              <a:rPr lang="en-US" sz="3200" dirty="0"/>
              <a:t>Calculating </a:t>
            </a:r>
            <a:r>
              <a:rPr lang="en-US" sz="3200" dirty="0" smtClean="0"/>
              <a:t>Areas </a:t>
            </a:r>
            <a:r>
              <a:rPr lang="en-US" sz="3200" dirty="0"/>
              <a:t>and the </a:t>
            </a:r>
            <a:r>
              <a:rPr lang="en-US" sz="3200" dirty="0" smtClean="0"/>
              <a:t>Sine Rule</a:t>
            </a:r>
            <a:endParaRPr lang="en-GB" sz="3200" b="1" dirty="0" smtClean="0"/>
          </a:p>
        </p:txBody>
      </p:sp>
      <p:sp>
        <p:nvSpPr>
          <p:cNvPr id="13" name="Rectangle 12"/>
          <p:cNvSpPr/>
          <p:nvPr/>
        </p:nvSpPr>
        <p:spPr>
          <a:xfrm flipH="1">
            <a:off x="251517" y="5517232"/>
            <a:ext cx="5256585" cy="1015663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First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 vertex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(the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 angle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Then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 vertices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and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and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 sides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743" y="4187286"/>
            <a:ext cx="5254361" cy="118121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1520" y="1281828"/>
            <a:ext cx="5213924" cy="2348681"/>
            <a:chOff x="150164" y="6494199"/>
            <a:chExt cx="5213924" cy="2348681"/>
          </a:xfrm>
        </p:grpSpPr>
        <p:sp>
          <p:nvSpPr>
            <p:cNvPr id="10" name="Rectangle 9"/>
            <p:cNvSpPr/>
            <p:nvPr/>
          </p:nvSpPr>
          <p:spPr>
            <a:xfrm flipH="1">
              <a:off x="150164" y="6673055"/>
              <a:ext cx="5213924" cy="2169825"/>
            </a:xfrm>
            <a:prstGeom prst="rect">
              <a:avLst/>
            </a:prstGeom>
            <a:solidFill>
              <a:srgbClr val="EDF4FA"/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area of this </a:t>
              </a:r>
              <a:endPara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triangle = ½</a:t>
              </a:r>
              <a:r>
                <a:rPr lang="en-US" sz="20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 C. </a:t>
              </a:r>
              <a:endPara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the side </a:t>
              </a:r>
              <a:endPara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opposite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angle A. </a:t>
              </a:r>
              <a:endPara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the side 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opposite</a:t>
              </a:r>
            </a:p>
            <a:p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angle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  <p:sp>
          <p:nvSpPr>
            <p:cNvPr id="11" name="Pentagon 10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758" y="1615564"/>
            <a:ext cx="2486962" cy="1894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377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412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8" y="1271082"/>
            <a:ext cx="52565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1" indent="-571500">
              <a:buClr>
                <a:srgbClr val="C00000"/>
              </a:buClr>
              <a:buFont typeface="+mj-lt"/>
              <a:buAutoNum type="arabicPeriod" startAt="5"/>
              <a:tabLst>
                <a:tab pos="857250" algn="l"/>
                <a:tab pos="2743200" algn="l"/>
              </a:tabLs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area of triangle ABC is 38.8 cm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Work out the length of AC.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200" dirty="0" smtClean="0"/>
              <a:t>13.5 – </a:t>
            </a:r>
            <a:r>
              <a:rPr lang="en-US" sz="3200" dirty="0"/>
              <a:t>Calculating </a:t>
            </a:r>
            <a:r>
              <a:rPr lang="en-US" sz="3200" dirty="0" smtClean="0"/>
              <a:t>Areas </a:t>
            </a:r>
            <a:r>
              <a:rPr lang="en-US" sz="3200" dirty="0"/>
              <a:t>and the </a:t>
            </a:r>
            <a:r>
              <a:rPr lang="en-US" sz="3200" dirty="0" smtClean="0"/>
              <a:t>Sine Rule</a:t>
            </a:r>
            <a:endParaRPr lang="en-GB" sz="3200" b="1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177" y="3524770"/>
            <a:ext cx="5267267" cy="307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057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412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8" y="1271082"/>
            <a:ext cx="525658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6"/>
              <a:tabLst>
                <a:tab pos="857250" algn="l"/>
                <a:tab pos="2743200" algn="l"/>
              </a:tabLst>
            </a:pPr>
            <a:r>
              <a:rPr lang="en-US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	Find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area of triangle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	AOB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this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circle.</a:t>
            </a:r>
          </a:p>
          <a:p>
            <a:pPr marL="857250" lvl="2" indent="-40005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Find the area of the sector AOB.</a:t>
            </a:r>
          </a:p>
          <a:p>
            <a:pPr marL="857250" lvl="2" indent="-40005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area of the shaded segment of the circle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200" dirty="0" smtClean="0"/>
              <a:t>13.5 – </a:t>
            </a:r>
            <a:r>
              <a:rPr lang="en-US" sz="3200" dirty="0"/>
              <a:t>Calculating </a:t>
            </a:r>
            <a:r>
              <a:rPr lang="en-US" sz="3200" dirty="0" smtClean="0"/>
              <a:t>Areas </a:t>
            </a:r>
            <a:r>
              <a:rPr lang="en-US" sz="3200" dirty="0"/>
              <a:t>and the </a:t>
            </a:r>
            <a:r>
              <a:rPr lang="en-US" sz="3200" dirty="0" smtClean="0"/>
              <a:t>Sine Rule</a:t>
            </a:r>
            <a:endParaRPr lang="en-GB" sz="3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429" y="3778960"/>
            <a:ext cx="2982237" cy="28183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3355668" y="4350583"/>
            <a:ext cx="2152436" cy="2246769"/>
          </a:xfrm>
          <a:prstGeom prst="rect">
            <a:avLst/>
          </a:prstGeom>
          <a:solidFill>
            <a:srgbClr val="FDF2E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Q6b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5584106" y="5273913"/>
            <a:ext cx="3180101" cy="132343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Q6c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How can you use your answers to parts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find the answer to part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6034" y="4698961"/>
            <a:ext cx="1651703" cy="1835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167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412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200" dirty="0" smtClean="0"/>
              <a:t>13.5 – </a:t>
            </a:r>
            <a:r>
              <a:rPr lang="en-US" sz="3200" dirty="0"/>
              <a:t>Calculating </a:t>
            </a:r>
            <a:r>
              <a:rPr lang="en-US" sz="3200" dirty="0" smtClean="0"/>
              <a:t>Areas </a:t>
            </a:r>
            <a:r>
              <a:rPr lang="en-US" sz="3200" dirty="0"/>
              <a:t>and the </a:t>
            </a:r>
            <a:r>
              <a:rPr lang="en-US" sz="3200" dirty="0" smtClean="0"/>
              <a:t>Sine Rule</a:t>
            </a:r>
            <a:endParaRPr lang="en-GB" sz="3200" b="1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305905" y="1268760"/>
            <a:ext cx="5130191" cy="5409311"/>
            <a:chOff x="3483872" y="1089031"/>
            <a:chExt cx="5264592" cy="5409311"/>
          </a:xfrm>
        </p:grpSpPr>
        <p:sp>
          <p:nvSpPr>
            <p:cNvPr id="13" name="Round Diagonal Corner Rectangle 12"/>
            <p:cNvSpPr/>
            <p:nvPr/>
          </p:nvSpPr>
          <p:spPr>
            <a:xfrm>
              <a:off x="3491880" y="1089031"/>
              <a:ext cx="5256584" cy="5256584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ound Diagonal Corner Rectangle 13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63889" y="1666250"/>
              <a:ext cx="5095139" cy="483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dirty="0" smtClean="0"/>
                <a:t/>
              </a:r>
              <a:br>
                <a:rPr lang="en-US" sz="2200" dirty="0" smtClean="0"/>
              </a:br>
              <a:r>
                <a:rPr lang="en-US" sz="2200" dirty="0" smtClean="0"/>
                <a:t/>
              </a:r>
              <a:br>
                <a:rPr lang="en-US" sz="2200" dirty="0" smtClean="0"/>
              </a:br>
              <a:r>
                <a:rPr lang="en-US" sz="2200" dirty="0" smtClean="0"/>
                <a:t/>
              </a:r>
              <a:br>
                <a:rPr lang="en-US" sz="2200" dirty="0" smtClean="0"/>
              </a:br>
              <a:r>
                <a:rPr lang="en-US" sz="2200" dirty="0" smtClean="0"/>
                <a:t/>
              </a:r>
              <a:br>
                <a:rPr lang="en-US" sz="2200" dirty="0" smtClean="0"/>
              </a:b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2200" dirty="0" smtClean="0"/>
                <a:t/>
              </a:r>
              <a:br>
                <a:rPr lang="en-US" sz="2200" dirty="0" smtClean="0"/>
              </a:br>
              <a:r>
                <a:rPr lang="en-US" sz="2200" dirty="0" smtClean="0"/>
                <a:t>ABC </a:t>
              </a:r>
              <a:r>
                <a:rPr lang="en-US" sz="2200" dirty="0"/>
                <a:t>is an arc of a circle centre </a:t>
              </a:r>
              <a:r>
                <a:rPr lang="en-US" sz="2200" i="1" dirty="0"/>
                <a:t>O</a:t>
              </a:r>
              <a:r>
                <a:rPr lang="en-US" sz="2200" dirty="0"/>
                <a:t> with radius 80 m. </a:t>
              </a:r>
              <a:r>
                <a:rPr lang="en-US" sz="2200" i="1" dirty="0"/>
                <a:t>AC</a:t>
              </a:r>
              <a:r>
                <a:rPr lang="en-US" sz="2200" dirty="0"/>
                <a:t> is a chord of the circle.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dirty="0"/>
                <a:t>Angle </a:t>
              </a:r>
              <a:r>
                <a:rPr lang="en-US" sz="2200" i="1" dirty="0"/>
                <a:t>AOC</a:t>
              </a:r>
              <a:r>
                <a:rPr lang="en-US" sz="2200" dirty="0"/>
                <a:t> = 35°.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dirty="0"/>
                <a:t>Calculate the area of the shaded </a:t>
              </a:r>
              <a:r>
                <a:rPr lang="en-US" sz="2200" dirty="0" smtClean="0"/>
                <a:t>region. Give </a:t>
              </a:r>
              <a:r>
                <a:rPr lang="en-US" sz="2200" dirty="0"/>
                <a:t>your answer correct to 3 significant figures</a:t>
              </a:r>
              <a:r>
                <a:rPr lang="en-US" sz="2200" dirty="0" smtClean="0"/>
                <a:t>.	</a:t>
              </a:r>
              <a:r>
                <a:rPr lang="en-US" sz="2200" b="1" dirty="0" smtClean="0"/>
                <a:t>(5 marks)</a:t>
              </a:r>
              <a:endParaRPr lang="en-US" sz="2200" b="1" dirty="0"/>
            </a:p>
            <a:p>
              <a:pPr algn="r"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200" i="1" dirty="0"/>
                <a:t>March 2012, Q23, 1380/4H</a:t>
              </a:r>
              <a:endParaRPr lang="en-US" sz="2200" b="1" i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217" y="1836487"/>
            <a:ext cx="4007823" cy="18984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flipH="1">
            <a:off x="5564209" y="5589240"/>
            <a:ext cx="3212541" cy="9694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Q7 strategy hint</a:t>
            </a:r>
            <a:r>
              <a:rPr lang="en-US" sz="19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Find the area of sector </a:t>
            </a:r>
            <a:r>
              <a:rPr lang="en-US" sz="1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OABC 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area of triangle </a:t>
            </a:r>
            <a:r>
              <a:rPr lang="en-US" sz="19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OAC</a:t>
            </a:r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1959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412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8" y="1196752"/>
            <a:ext cx="5256585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C00000"/>
              </a:buClr>
              <a:tabLst>
                <a:tab pos="857250" algn="l"/>
                <a:tab pos="2743200" algn="l"/>
              </a:tabLst>
            </a:pP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</a:t>
            </a:r>
          </a:p>
          <a:p>
            <a:pPr lvl="1" indent="-457200">
              <a:buClr>
                <a:srgbClr val="C00000"/>
              </a:buClr>
              <a:buFont typeface="+mj-lt"/>
              <a:buAutoNum type="arabicPeriod" startAt="8"/>
              <a:tabLst>
                <a:tab pos="857250" algn="l"/>
                <a:tab pos="2743200" algn="l"/>
              </a:tabLst>
            </a:pP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	Calculate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angle AOB. Give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	your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answer correct to 1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	decimal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57250" lvl="2" indent="-40005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Work out the area of the shaded segment. Give your answer correct to 3 significant figures.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200" dirty="0" smtClean="0"/>
              <a:t>13.5 – </a:t>
            </a:r>
            <a:r>
              <a:rPr lang="en-US" sz="3200" dirty="0"/>
              <a:t>Calculating </a:t>
            </a:r>
            <a:r>
              <a:rPr lang="en-US" sz="3200" dirty="0" smtClean="0"/>
              <a:t>Areas </a:t>
            </a:r>
            <a:r>
              <a:rPr lang="en-US" sz="3200" dirty="0"/>
              <a:t>and the </a:t>
            </a:r>
            <a:r>
              <a:rPr lang="en-US" sz="3200" dirty="0" smtClean="0"/>
              <a:t>Sine Rule</a:t>
            </a:r>
            <a:endParaRPr lang="en-GB" sz="3200" b="1" dirty="0" smtClean="0"/>
          </a:p>
        </p:txBody>
      </p:sp>
      <p:sp>
        <p:nvSpPr>
          <p:cNvPr id="10" name="Rectangle 9"/>
          <p:cNvSpPr/>
          <p:nvPr/>
        </p:nvSpPr>
        <p:spPr>
          <a:xfrm flipH="1">
            <a:off x="3152833" y="4005064"/>
            <a:ext cx="2355270" cy="2554545"/>
          </a:xfrm>
          <a:prstGeom prst="rect">
            <a:avLst/>
          </a:prstGeom>
          <a:solidFill>
            <a:srgbClr val="FEF1E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Q8a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Split the triangle into two right-angled triangles.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831684"/>
            <a:ext cx="2765668" cy="2765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884" y="5488220"/>
            <a:ext cx="2209169" cy="99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939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413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8" y="1196752"/>
            <a:ext cx="525658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buClr>
                <a:srgbClr val="C00000"/>
              </a:buClr>
              <a:buFont typeface="+mj-lt"/>
              <a:buAutoNum type="arabicPeriod" startAt="9"/>
              <a:tabLst>
                <a:tab pos="857250" algn="l"/>
                <a:tab pos="2743200" algn="l"/>
              </a:tabLst>
            </a:pPr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</a:t>
            </a:r>
            <a:r>
              <a:rPr 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diagram,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is the centre of the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circle.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out the area of the shaded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segment.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Give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your answer correct to 3 significant figures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200" dirty="0" smtClean="0"/>
              <a:t>13.5 – </a:t>
            </a:r>
            <a:r>
              <a:rPr lang="en-US" sz="3200" dirty="0"/>
              <a:t>Calculating </a:t>
            </a:r>
            <a:r>
              <a:rPr lang="en-US" sz="3200" dirty="0" smtClean="0"/>
              <a:t>Areas </a:t>
            </a:r>
            <a:r>
              <a:rPr lang="en-US" sz="3200" dirty="0"/>
              <a:t>and the </a:t>
            </a:r>
            <a:r>
              <a:rPr lang="en-US" sz="3200" dirty="0" smtClean="0"/>
              <a:t>Sine Rule</a:t>
            </a:r>
            <a:endParaRPr lang="en-GB" sz="3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5052" y="3443550"/>
            <a:ext cx="3129516" cy="3129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314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413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13.5 – </a:t>
            </a:r>
            <a:r>
              <a:rPr lang="en-US" sz="3200" dirty="0"/>
              <a:t>Calculating </a:t>
            </a:r>
            <a:r>
              <a:rPr lang="en-US" sz="3200" dirty="0" smtClean="0"/>
              <a:t>Areas </a:t>
            </a:r>
            <a:r>
              <a:rPr lang="en-US" sz="3200" dirty="0"/>
              <a:t>and the </a:t>
            </a:r>
            <a:r>
              <a:rPr lang="en-US" sz="3200" dirty="0" smtClean="0"/>
              <a:t>Sine Rule</a:t>
            </a:r>
            <a:endParaRPr lang="en-GB" sz="3200" b="1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251520" y="1230130"/>
            <a:ext cx="8568952" cy="5367222"/>
            <a:chOff x="150164" y="6494199"/>
            <a:chExt cx="8568952" cy="52614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 flipH="1">
                  <a:off x="150164" y="6673055"/>
                  <a:ext cx="8568952" cy="5082610"/>
                </a:xfrm>
                <a:prstGeom prst="rect">
                  <a:avLst/>
                </a:prstGeom>
                <a:solidFill>
                  <a:srgbClr val="EDF4FA"/>
                </a:solid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tIns="274320" rtlCol="0" anchor="t" anchorCtr="0">
                  <a:spAutoFit/>
                </a:bodyPr>
                <a:lstStyle/>
                <a:p>
                  <a:r>
                    <a:rPr lang="en-US" sz="26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sine rule can be used in any </a:t>
                  </a:r>
                  <a:r>
                    <a:rPr lang="en-US" sz="2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triangle.</a:t>
                  </a:r>
                </a:p>
                <a:p>
                  <a:pPr marL="457200" indent="-457200">
                    <a:buFont typeface="Wingdings" panose="05000000000000000000" pitchFamily="2" charset="2"/>
                    <a:buChar char="§"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2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A</m:t>
                          </m:r>
                        </m:den>
                      </m:f>
                    </m:oMath>
                  </a14:m>
                  <a:r>
                    <a:rPr lang="en-US" sz="26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2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B</m:t>
                          </m:r>
                        </m:den>
                      </m:f>
                    </m:oMath>
                  </a14:m>
                  <a:r>
                    <a:rPr lang="en-US" sz="2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6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2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</m:t>
                          </m:r>
                        </m:den>
                      </m:f>
                    </m:oMath>
                  </a14:m>
                  <a:r>
                    <a:rPr lang="en-US" sz="26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Use </a:t>
                  </a:r>
                  <a:r>
                    <a:rPr lang="en-US" sz="2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this to calculate </a:t>
                  </a:r>
                  <a:r>
                    <a:rPr lang="en-US" sz="26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/>
                  </a:r>
                  <a:br>
                    <a:rPr lang="en-US" sz="26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26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 </a:t>
                  </a:r>
                  <a:r>
                    <a:rPr lang="en-US" sz="2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unknown side</a:t>
                  </a:r>
                  <a:r>
                    <a:rPr lang="en-US" sz="26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n-US" sz="2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457200" indent="-457200">
                    <a:buFont typeface="Wingdings" panose="05000000000000000000" pitchFamily="2" charset="2"/>
                    <a:buChar char="§"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2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A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den>
                      </m:f>
                    </m:oMath>
                  </a14:m>
                  <a:r>
                    <a:rPr lang="en-US" sz="2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6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2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B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</m:oMath>
                  </a14:m>
                  <a:r>
                    <a:rPr lang="en-US" sz="2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=</a:t>
                  </a:r>
                  <a14:m>
                    <m:oMath xmlns:m="http://schemas.openxmlformats.org/officeDocument/2006/math">
                      <m:r>
                        <a:rPr lang="en-US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2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</m:t>
                          </m:r>
                        </m:num>
                        <m:den>
                          <m:r>
                            <a:rPr lang="en-US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den>
                      </m:f>
                    </m:oMath>
                  </a14:m>
                  <a:r>
                    <a:rPr lang="en-US" sz="26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Use </a:t>
                  </a:r>
                  <a:r>
                    <a:rPr lang="en-US" sz="2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this to calculate </a:t>
                  </a:r>
                  <a:r>
                    <a:rPr lang="en-US" sz="26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/>
                  </a:r>
                  <a:br>
                    <a:rPr lang="en-US" sz="26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26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 </a:t>
                  </a:r>
                  <a:r>
                    <a:rPr lang="en-US" sz="2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unknown  angle.</a:t>
                  </a:r>
                </a:p>
                <a:p>
                  <a:r>
                    <a:rPr lang="en-US" sz="2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To use the sine rule you need to know one angle and the opposite side. Then:</a:t>
                  </a:r>
                </a:p>
                <a:p>
                  <a:pPr marL="457200" indent="-457200">
                    <a:buFont typeface="Wingdings" panose="05000000000000000000" pitchFamily="2" charset="2"/>
                    <a:buChar char="§"/>
                  </a:pPr>
                  <a:r>
                    <a:rPr lang="en-US" sz="26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if </a:t>
                  </a:r>
                  <a:r>
                    <a:rPr lang="en-US" sz="2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you know another angle, you can work out the length of its opposite side</a:t>
                  </a:r>
                </a:p>
                <a:p>
                  <a:pPr marL="457200" indent="-457200">
                    <a:buFont typeface="Wingdings" panose="05000000000000000000" pitchFamily="2" charset="2"/>
                    <a:buChar char="§"/>
                  </a:pPr>
                  <a:r>
                    <a:rPr lang="en-US" sz="26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if </a:t>
                  </a:r>
                  <a:r>
                    <a:rPr lang="en-US" sz="2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you know another side, you can work out the size of its opposite angle.</a:t>
                  </a: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50164" y="6673055"/>
                  <a:ext cx="8568952" cy="50826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Pentagon 8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5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502" y="1462168"/>
            <a:ext cx="2486962" cy="218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704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413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13.5 – </a:t>
            </a:r>
            <a:r>
              <a:rPr lang="en-US" sz="3200" dirty="0"/>
              <a:t>Calculating </a:t>
            </a:r>
            <a:r>
              <a:rPr lang="en-US" sz="3200" dirty="0" smtClean="0"/>
              <a:t>Areas </a:t>
            </a:r>
            <a:r>
              <a:rPr lang="en-US" sz="3200" dirty="0"/>
              <a:t>and the </a:t>
            </a:r>
            <a:r>
              <a:rPr lang="en-US" sz="3200" dirty="0" smtClean="0"/>
              <a:t>Sine Rule</a:t>
            </a:r>
            <a:endParaRPr lang="en-GB" sz="3200" b="1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179512" y="1196752"/>
            <a:ext cx="8712968" cy="5632858"/>
            <a:chOff x="3483872" y="1089030"/>
            <a:chExt cx="5264592" cy="5632858"/>
          </a:xfrm>
        </p:grpSpPr>
        <p:sp>
          <p:nvSpPr>
            <p:cNvPr id="11" name="Round Diagonal Corner Rectangle 10"/>
            <p:cNvSpPr/>
            <p:nvPr/>
          </p:nvSpPr>
          <p:spPr>
            <a:xfrm>
              <a:off x="3491880" y="1089030"/>
              <a:ext cx="5256584" cy="5394716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 Diagonal Corner Rectangle 12"/>
            <p:cNvSpPr/>
            <p:nvPr/>
          </p:nvSpPr>
          <p:spPr>
            <a:xfrm>
              <a:off x="3483872" y="1089031"/>
              <a:ext cx="5256584" cy="428544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3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3558865" y="1618055"/>
                  <a:ext cx="5146090" cy="510383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457200" indent="-457200">
                    <a:spcAft>
                      <a:spcPts val="0"/>
                    </a:spcAft>
                    <a:buFont typeface="+mj-lt"/>
                    <a:buAutoNum type="alphaLcPeriod"/>
                    <a:tabLst>
                      <a:tab pos="4972050" algn="r"/>
                    </a:tabLst>
                  </a:pPr>
                  <a:r>
                    <a:rPr lang="en-US" sz="2200" dirty="0" smtClean="0"/>
                    <a:t>Find the value of </a:t>
                  </a:r>
                  <a:r>
                    <a:rPr lang="en-US" sz="2200" i="1" dirty="0" smtClean="0"/>
                    <a:t>x</a:t>
                  </a:r>
                  <a:r>
                    <a:rPr lang="en-US" sz="2200" dirty="0" smtClean="0"/>
                    <a:t>.</a:t>
                  </a:r>
                  <a:br>
                    <a:rPr lang="en-US" sz="2200" dirty="0" smtClean="0"/>
                  </a:br>
                  <a:r>
                    <a:rPr lang="en-US" sz="2200" dirty="0" smtClean="0"/>
                    <a:t>Give your answer to 3 </a:t>
                  </a:r>
                  <a:r>
                    <a:rPr lang="en-US" sz="2200" dirty="0" err="1" smtClean="0"/>
                    <a:t>s.f.</a:t>
                  </a:r>
                  <a:r>
                    <a:rPr lang="en-US" sz="2200" dirty="0" smtClean="0"/>
                    <a:t/>
                  </a:r>
                  <a:br>
                    <a:rPr lang="en-US" sz="2200" dirty="0" smtClean="0"/>
                  </a:br>
                  <a:r>
                    <a:rPr lang="en-US" sz="2200" dirty="0" smtClean="0"/>
                    <a:t/>
                  </a:r>
                  <a:br>
                    <a:rPr lang="en-US" sz="2200" dirty="0" smtClean="0"/>
                  </a:br>
                  <a:endParaRPr lang="en-US" sz="2200" dirty="0" smtClean="0"/>
                </a:p>
                <a:p>
                  <a:pPr marL="457200" indent="-457200">
                    <a:spcAft>
                      <a:spcPts val="0"/>
                    </a:spcAft>
                    <a:buFont typeface="+mj-lt"/>
                    <a:buAutoNum type="alphaLcPeriod"/>
                    <a:tabLst>
                      <a:tab pos="4972050" algn="r"/>
                    </a:tabLst>
                  </a:pPr>
                  <a:r>
                    <a:rPr lang="en-US" sz="2200" dirty="0" smtClean="0">
                      <a:latin typeface="Comic Sans MS" panose="030F0702030302020204" pitchFamily="66" charset="0"/>
                    </a:rPr>
                    <a:t>Find the value of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𝜃</m:t>
                      </m:r>
                    </m:oMath>
                  </a14:m>
                  <a:r>
                    <a:rPr lang="en-US" sz="2000" i="1" dirty="0" smtClean="0"/>
                    <a:t>.</a:t>
                  </a:r>
                  <a:r>
                    <a:rPr lang="en-US" sz="2000" dirty="0"/>
                    <a:t/>
                  </a:r>
                  <a:br>
                    <a:rPr lang="en-US" sz="2000" dirty="0"/>
                  </a:br>
                  <a:r>
                    <a:rPr lang="en-US" sz="2000" dirty="0" smtClean="0"/>
                    <a:t>Give your answer to 1 </a:t>
                  </a:r>
                  <a:r>
                    <a:rPr lang="en-US" sz="2000" dirty="0" err="1" smtClean="0"/>
                    <a:t>d.p.</a:t>
                  </a:r>
                  <a:r>
                    <a:rPr lang="en-US" sz="2000" dirty="0" smtClean="0"/>
                    <a:t/>
                  </a:r>
                  <a:br>
                    <a:rPr lang="en-US" sz="2000" dirty="0" smtClean="0"/>
                  </a:br>
                  <a:endParaRPr lang="en-US" sz="1050" dirty="0" smtClean="0">
                    <a:latin typeface="Comic Sans MS" panose="030F0702030302020204" pitchFamily="66" charset="0"/>
                  </a:endParaRPr>
                </a:p>
                <a:p>
                  <a:pPr>
                    <a:spcBef>
                      <a:spcPts val="600"/>
                    </a:spcBef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000" dirty="0" smtClean="0">
                      <a:latin typeface="Comic Sans MS" panose="030F0702030302020204" pitchFamily="66" charset="0"/>
                      <a:cs typeface="Arial" panose="020B0604020202020204" pitchFamily="34" charset="0"/>
                    </a:rPr>
                    <a:t>a.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x</m:t>
                          </m:r>
                        </m:num>
                        <m:den>
                          <m:r>
                            <a:rPr lang="en-US" sz="2000" b="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480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700</m:t>
                          </m:r>
                        </m:den>
                      </m:f>
                    </m:oMath>
                  </a14:m>
                  <a:r>
                    <a:rPr lang="en-US" sz="2000" dirty="0" smtClean="0">
                      <a:latin typeface="Comic Sans MS" panose="030F0702030302020204" pitchFamily="66" charset="0"/>
                    </a:rPr>
                    <a:t/>
                  </a:r>
                  <a:br>
                    <a:rPr lang="en-US" sz="2000" dirty="0" smtClean="0">
                      <a:latin typeface="Comic Sans MS" panose="030F0702030302020204" pitchFamily="66" charset="0"/>
                    </a:rPr>
                  </a:br>
                  <a:r>
                    <a:rPr lang="en-US" sz="800" dirty="0" smtClean="0">
                      <a:latin typeface="Comic Sans MS" panose="030F0702030302020204" pitchFamily="66" charset="0"/>
                    </a:rPr>
                    <a:t/>
                  </a:r>
                  <a:br>
                    <a:rPr lang="en-US" sz="800" dirty="0" smtClean="0">
                      <a:latin typeface="Comic Sans MS" panose="030F0702030302020204" pitchFamily="66" charset="0"/>
                    </a:rPr>
                  </a:br>
                  <a:r>
                    <a:rPr lang="en-US" sz="2000" dirty="0" smtClean="0">
                      <a:latin typeface="Comic Sans MS" panose="030F0702030302020204" pitchFamily="66" charset="0"/>
                    </a:rPr>
                    <a:t>    x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16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480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700</m:t>
                          </m:r>
                        </m:den>
                      </m:f>
                    </m:oMath>
                  </a14:m>
                  <a:r>
                    <a:rPr lang="en-US" sz="2000" dirty="0" smtClean="0">
                      <a:latin typeface="Comic Sans MS" panose="030F0702030302020204" pitchFamily="66" charset="0"/>
                    </a:rPr>
                    <a:t> = 12.653</a:t>
                  </a:r>
                </a:p>
                <a:p>
                  <a:pPr>
                    <a:spcBef>
                      <a:spcPts val="600"/>
                    </a:spcBef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000" dirty="0" smtClean="0">
                      <a:latin typeface="Comic Sans MS" panose="030F0702030302020204" pitchFamily="66" charset="0"/>
                    </a:rPr>
                    <a:t>b.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  <m:r>
                            <a:rPr lang="en-US" sz="2000" b="0" i="1" baseline="3000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num>
                        <m:den>
                          <m:r>
                            <a:rPr lang="en-US" sz="2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18</m:t>
                          </m:r>
                        </m:den>
                      </m:f>
                    </m:oMath>
                  </a14:m>
                  <a:endParaRPr lang="en-US" sz="2000" dirty="0" smtClean="0">
                    <a:latin typeface="Comic Sans MS" panose="030F0702030302020204" pitchFamily="66" charset="0"/>
                  </a:endParaRPr>
                </a:p>
                <a:p>
                  <a:pPr>
                    <a:spcBef>
                      <a:spcPts val="600"/>
                    </a:spcBef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000" dirty="0">
                      <a:latin typeface="Comic Sans MS" panose="030F0702030302020204" pitchFamily="66" charset="0"/>
                    </a:rPr>
                    <a:t> </a:t>
                  </a:r>
                  <a:r>
                    <a:rPr lang="en-US" sz="2000" dirty="0" smtClean="0">
                      <a:latin typeface="Comic Sans MS" panose="030F0702030302020204" pitchFamily="66" charset="0"/>
                    </a:rPr>
                    <a:t>   sin</a:t>
                  </a:r>
                  <a:r>
                    <a:rPr lang="en-US" sz="2000" dirty="0">
                      <a:latin typeface="Comic Sans MS" panose="030F0702030302020204" pitchFamily="66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𝜃</m:t>
                      </m:r>
                    </m:oMath>
                  </a14:m>
                  <a:r>
                    <a:rPr lang="en-US" sz="2000" dirty="0" smtClean="0">
                      <a:latin typeface="Comic Sans MS" panose="030F0702030302020204" pitchFamily="66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15 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  <m:r>
                            <a:rPr lang="en-US" sz="2000" i="1" baseline="300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num>
                        <m:den>
                          <m:r>
                            <a:rPr lang="en-US" sz="20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18</m:t>
                          </m:r>
                        </m:den>
                      </m:f>
                    </m:oMath>
                  </a14:m>
                  <a:endParaRPr lang="en-US" sz="2000" dirty="0" smtClean="0">
                    <a:latin typeface="Comic Sans MS" panose="030F0702030302020204" pitchFamily="66" charset="0"/>
                  </a:endParaRPr>
                </a:p>
                <a:p>
                  <a:pPr>
                    <a:spcBef>
                      <a:spcPts val="600"/>
                    </a:spcBef>
                    <a:spcAft>
                      <a:spcPts val="0"/>
                    </a:spcAft>
                    <a:tabLst>
                      <a:tab pos="4972050" algn="r"/>
                    </a:tabLst>
                  </a:pPr>
                  <a:r>
                    <a:rPr lang="en-US" sz="2000" dirty="0">
                      <a:latin typeface="Comic Sans MS" panose="030F0702030302020204" pitchFamily="66" charset="0"/>
                    </a:rPr>
                    <a:t> </a:t>
                  </a:r>
                  <a:r>
                    <a:rPr lang="en-US" sz="2000" dirty="0" smtClean="0">
                      <a:latin typeface="Comic Sans MS" panose="030F0702030302020204" pitchFamily="66" charset="0"/>
                    </a:rPr>
                    <a:t>  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𝜃</m:t>
                      </m:r>
                    </m:oMath>
                  </a14:m>
                  <a:r>
                    <a:rPr lang="en-US" sz="2000" dirty="0" smtClean="0">
                      <a:latin typeface="Comic Sans MS" panose="030F0702030302020204" pitchFamily="66" charset="0"/>
                    </a:rPr>
                    <a:t> = sin</a:t>
                  </a:r>
                  <a:r>
                    <a:rPr lang="en-US" sz="2000" baseline="30000" dirty="0" smtClean="0">
                      <a:latin typeface="Comic Sans MS" panose="030F0702030302020204" pitchFamily="66" charset="0"/>
                    </a:rPr>
                    <a:t>-1</a:t>
                  </a:r>
                  <a:r>
                    <a:rPr lang="en-US" sz="2000" dirty="0" smtClean="0">
                      <a:latin typeface="Comic Sans MS" panose="030F0702030302020204" pitchFamily="66" charset="0"/>
                    </a:rPr>
                    <a:t> (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15 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  <m:r>
                            <a:rPr lang="en-US" sz="2000" i="1" baseline="300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num>
                        <m:den>
                          <m:r>
                            <a:rPr lang="en-US" sz="20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18</m:t>
                          </m:r>
                        </m:den>
                      </m:f>
                    </m:oMath>
                  </a14:m>
                  <a:r>
                    <a:rPr lang="en-US" sz="2000" dirty="0" smtClean="0">
                      <a:latin typeface="Comic Sans MS" panose="030F0702030302020204" pitchFamily="66" charset="0"/>
                    </a:rPr>
                    <a:t>) = 51.5</a:t>
                  </a:r>
                  <a:r>
                    <a:rPr lang="en-US" sz="2000" baseline="30000" dirty="0" smtClean="0">
                      <a:latin typeface="Comic Sans MS" panose="030F0702030302020204" pitchFamily="66" charset="0"/>
                    </a:rPr>
                    <a:t>0</a:t>
                  </a:r>
                  <a:r>
                    <a:rPr lang="en-US" sz="2000" dirty="0" smtClean="0">
                      <a:latin typeface="Comic Sans MS" panose="030F0702030302020204" pitchFamily="66" charset="0"/>
                    </a:rPr>
                    <a:t> (1 </a:t>
                  </a:r>
                  <a:r>
                    <a:rPr lang="en-US" sz="2000" dirty="0" err="1" smtClean="0">
                      <a:latin typeface="Comic Sans MS" panose="030F0702030302020204" pitchFamily="66" charset="0"/>
                    </a:rPr>
                    <a:t>d.p.</a:t>
                  </a:r>
                  <a:r>
                    <a:rPr lang="en-US" sz="2000" dirty="0" smtClean="0">
                      <a:latin typeface="Comic Sans MS" panose="030F0702030302020204" pitchFamily="66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865" y="1618055"/>
                  <a:ext cx="5146090" cy="510383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88" t="-7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 flipH="1">
                <a:off x="6788679" y="1753732"/>
                <a:ext cx="2031793" cy="805862"/>
              </a:xfrm>
              <a:prstGeom prst="rect">
                <a:avLst/>
              </a:prstGeom>
              <a:solidFill>
                <a:srgbClr val="FAFAB4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en-US" sz="1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Use the sine rule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1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US" sz="19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a:rPr lang="en-US" sz="19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1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1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1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9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a:rPr lang="en-US" sz="19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1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den>
                    </m:f>
                  </m:oMath>
                </a14:m>
                <a:endParaRPr lang="en-US" sz="1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788679" y="1753732"/>
                <a:ext cx="2031793" cy="80586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 flipH="1">
                <a:off x="6798120" y="4635130"/>
                <a:ext cx="2022352" cy="810094"/>
              </a:xfrm>
              <a:prstGeom prst="rect">
                <a:avLst/>
              </a:prstGeom>
              <a:solidFill>
                <a:srgbClr val="FAFAB4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en-US" sz="1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Use the sine rule</a:t>
                </a:r>
                <a:br>
                  <a:rPr lang="en-US" sz="1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9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a:rPr lang="en-US" sz="19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9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</m:t>
                        </m:r>
                        <m:r>
                          <a:rPr lang="en-US" sz="1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den>
                    </m:f>
                    <m:r>
                      <a:rPr lang="en-US" sz="1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9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a:rPr lang="en-US" sz="19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9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</m:num>
                      <m:den>
                        <m:r>
                          <a:rPr lang="en-US" sz="1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19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19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798120" y="4635130"/>
                <a:ext cx="2022352" cy="81009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H="1">
            <a:off x="2571163" y="2176198"/>
            <a:ext cx="4234176" cy="21036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flipH="1">
            <a:off x="6798120" y="2822675"/>
            <a:ext cx="2056830" cy="677108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Multiply both sides by sin48</a:t>
            </a:r>
            <a:r>
              <a:rPr lang="en-US" sz="19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900" i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5940152" y="5564559"/>
            <a:ext cx="2902280" cy="38472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Multiply both sides by 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</a:t>
            </a:r>
            <a:endParaRPr lang="en-US" sz="1900" i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5508104" y="6068615"/>
            <a:ext cx="3356288" cy="38472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sin</a:t>
            </a:r>
            <a:r>
              <a:rPr lang="en-US" sz="19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your calculations</a:t>
            </a:r>
            <a:endParaRPr lang="en-US" sz="19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>
            <a:stCxn id="19" idx="3"/>
          </p:cNvCxnSpPr>
          <p:nvPr/>
        </p:nvCxnSpPr>
        <p:spPr>
          <a:xfrm flipH="1">
            <a:off x="3131840" y="3161229"/>
            <a:ext cx="3666280" cy="15690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</p:cNvCxnSpPr>
          <p:nvPr/>
        </p:nvCxnSpPr>
        <p:spPr>
          <a:xfrm flipH="1">
            <a:off x="2339752" y="5040177"/>
            <a:ext cx="4458368" cy="1710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3" idx="3"/>
          </p:cNvCxnSpPr>
          <p:nvPr/>
        </p:nvCxnSpPr>
        <p:spPr>
          <a:xfrm flipH="1" flipV="1">
            <a:off x="2571163" y="5733256"/>
            <a:ext cx="3368989" cy="236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4" idx="3"/>
          </p:cNvCxnSpPr>
          <p:nvPr/>
        </p:nvCxnSpPr>
        <p:spPr>
          <a:xfrm flipH="1">
            <a:off x="4716016" y="6260976"/>
            <a:ext cx="792088" cy="483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976" y="1780353"/>
            <a:ext cx="2232248" cy="310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529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414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8" y="1196752"/>
            <a:ext cx="52565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628650">
              <a:buClr>
                <a:srgbClr val="C00000"/>
              </a:buClr>
              <a:buFont typeface="+mj-lt"/>
              <a:buAutoNum type="arabicPeriod" startAt="10"/>
              <a:tabLst>
                <a:tab pos="857250" algn="l"/>
                <a:tab pos="2743200" algn="l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length of the side labelled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each diagram. Give your answers correct to 3 significant figures.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200" dirty="0" smtClean="0"/>
              <a:t>13.5 – </a:t>
            </a:r>
            <a:r>
              <a:rPr lang="en-US" sz="3200" dirty="0"/>
              <a:t>Calculating </a:t>
            </a:r>
            <a:r>
              <a:rPr lang="en-US" sz="3200" dirty="0" smtClean="0"/>
              <a:t>Areas </a:t>
            </a:r>
            <a:r>
              <a:rPr lang="en-US" sz="3200" dirty="0"/>
              <a:t>and the </a:t>
            </a:r>
            <a:r>
              <a:rPr lang="en-US" sz="3200" dirty="0" smtClean="0"/>
              <a:t>Sine Rule</a:t>
            </a:r>
            <a:endParaRPr lang="en-GB" sz="32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123" y="3878962"/>
            <a:ext cx="2563685" cy="2365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6451" y="3429000"/>
            <a:ext cx="2573033" cy="312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364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13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399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0" y="1196752"/>
                <a:ext cx="5256584" cy="52241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indent="-514350">
                  <a:buClr>
                    <a:srgbClr val="C00000"/>
                  </a:buClr>
                  <a:buFont typeface="+mj-lt"/>
                  <a:buAutoNum type="arabicPeriod" startAt="4"/>
                  <a:tabLst>
                    <a:tab pos="1079500" algn="l"/>
                    <a:tab pos="1993900" algn="l"/>
                    <a:tab pos="2743200" algn="l"/>
                  </a:tabLst>
                </a:pPr>
                <a:r>
                  <a:rPr lang="en-U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4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2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= 6.5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angle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 =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58°</a:t>
                </a:r>
                <a:b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Find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value of </a:t>
                </a:r>
                <a:r>
                  <a:rPr lang="en-U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sin C. Give your answer correct to 3 significant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figures.</a:t>
                </a:r>
              </a:p>
              <a:p>
                <a:pPr marL="514350" indent="-514350">
                  <a:buClr>
                    <a:srgbClr val="C00000"/>
                  </a:buClr>
                  <a:buFont typeface="+mj-lt"/>
                  <a:buAutoNum type="arabicPeriod" startAt="4"/>
                  <a:tabLst>
                    <a:tab pos="1079500" algn="l"/>
                    <a:tab pos="1993900" algn="l"/>
                    <a:tab pos="2743200" algn="l"/>
                  </a:tabLst>
                </a:pP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cos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  <m:r>
                          <a:rPr lang="en-US" sz="3200" i="1" baseline="300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+122 − 242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18 </m:t>
                        </m:r>
                        <m:r>
                          <m:rPr>
                            <m:sty m:val="p"/>
                          </m:r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12 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Find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value of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correct to 1 decimal place.</a:t>
                </a:r>
                <a:endParaRPr lang="pl-PL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196752"/>
                <a:ext cx="5256584" cy="5224122"/>
              </a:xfrm>
              <a:prstGeom prst="rect">
                <a:avLst/>
              </a:prstGeom>
              <a:blipFill rotWithShape="0">
                <a:blip r:embed="rId4"/>
                <a:stretch>
                  <a:fillRect l="-2665" t="-1517" b="-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35566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414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8" y="1196752"/>
            <a:ext cx="52565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628650">
              <a:buClr>
                <a:srgbClr val="C00000"/>
              </a:buClr>
              <a:buFont typeface="+mj-lt"/>
              <a:buAutoNum type="arabicPeriod" startAt="11"/>
              <a:tabLst>
                <a:tab pos="857250" algn="l"/>
                <a:tab pos="27432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Find the size of angle 0 in each diagram. Give your answers correct to 1 decimal place.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200" dirty="0" smtClean="0"/>
              <a:t>13.5 – </a:t>
            </a:r>
            <a:r>
              <a:rPr lang="en-US" sz="3200" dirty="0"/>
              <a:t>Calculating </a:t>
            </a:r>
            <a:r>
              <a:rPr lang="en-US" sz="3200" dirty="0" smtClean="0"/>
              <a:t>Areas </a:t>
            </a:r>
            <a:r>
              <a:rPr lang="en-US" sz="3200" dirty="0"/>
              <a:t>and the </a:t>
            </a:r>
            <a:r>
              <a:rPr lang="en-US" sz="3200" dirty="0" smtClean="0"/>
              <a:t>Sine Rule</a:t>
            </a:r>
            <a:endParaRPr lang="en-GB" sz="32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77" y="3432180"/>
            <a:ext cx="2507973" cy="309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7300" y="3432180"/>
            <a:ext cx="2517703" cy="309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290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414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8" y="1196752"/>
            <a:ext cx="52565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628650">
              <a:buClr>
                <a:srgbClr val="C00000"/>
              </a:buClr>
              <a:buFont typeface="+mj-lt"/>
              <a:buAutoNum type="arabicPeriod" startAt="12"/>
              <a:tabLst>
                <a:tab pos="1028700" algn="l"/>
                <a:tab pos="2743200" algn="l"/>
              </a:tabLst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Work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out the length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Give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your answer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correct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3 significant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figures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2" indent="-457200">
              <a:buClr>
                <a:srgbClr val="C00000"/>
              </a:buClr>
              <a:buFont typeface="+mj-lt"/>
              <a:buAutoNum type="alphaLcPeriod" startAt="2"/>
              <a:tabLst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out the size of angle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BAC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Give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your answer correct to 1 decimal place.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200" dirty="0" smtClean="0"/>
              <a:t>13.5 – </a:t>
            </a:r>
            <a:r>
              <a:rPr lang="en-US" sz="3200" dirty="0"/>
              <a:t>Calculating </a:t>
            </a:r>
            <a:r>
              <a:rPr lang="en-US" sz="3200" dirty="0" smtClean="0"/>
              <a:t>Areas </a:t>
            </a:r>
            <a:r>
              <a:rPr lang="en-US" sz="3200" dirty="0"/>
              <a:t>and the </a:t>
            </a:r>
            <a:r>
              <a:rPr lang="en-US" sz="3200" dirty="0" smtClean="0"/>
              <a:t>Sine Rule</a:t>
            </a:r>
            <a:endParaRPr lang="en-GB" sz="32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17" y="3940302"/>
            <a:ext cx="5137987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160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414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8" y="1196752"/>
            <a:ext cx="525658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buClr>
                <a:srgbClr val="C00000"/>
              </a:buClr>
              <a:buFont typeface="+mj-lt"/>
              <a:buAutoNum type="arabicPeriod" startAt="13"/>
              <a:tabLst>
                <a:tab pos="1028700" algn="l"/>
                <a:tab pos="27432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triangle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ABC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8 cm,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6cm and angle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BAC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40°. Work out the size of angle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ACB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diagram shows that there are two possible triangles. Hence there are two possible answers. Give both, correct to 1 decimal place.</a:t>
            </a:r>
          </a:p>
          <a:p>
            <a:pPr marL="514350" lvl="1" indent="-514350">
              <a:buClr>
                <a:srgbClr val="C00000"/>
              </a:buClr>
              <a:buFont typeface="+mj-lt"/>
              <a:buAutoNum type="arabicPeriod" startAt="13"/>
              <a:tabLst>
                <a:tab pos="1028700" algn="l"/>
                <a:tab pos="27432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triangle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XYZ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XY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12cm,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YZ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9.5cm and angle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YXZ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50°. Work out the size of angle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XZY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There are two possible answers. Give each of them correct to 1 decimal place.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200" dirty="0" smtClean="0"/>
              <a:t>13.5 – </a:t>
            </a:r>
            <a:r>
              <a:rPr lang="en-US" sz="3200" dirty="0"/>
              <a:t>Calculating </a:t>
            </a:r>
            <a:r>
              <a:rPr lang="en-US" sz="3200" dirty="0" smtClean="0"/>
              <a:t>Areas </a:t>
            </a:r>
            <a:r>
              <a:rPr lang="en-US" sz="3200" dirty="0"/>
              <a:t>and the </a:t>
            </a:r>
            <a:r>
              <a:rPr lang="en-US" sz="3200" dirty="0" smtClean="0"/>
              <a:t>Sine Rule</a:t>
            </a:r>
            <a:endParaRPr lang="en-GB" sz="3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6684" y="1907878"/>
            <a:ext cx="3531420" cy="18087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H="1">
            <a:off x="5580112" y="4966136"/>
            <a:ext cx="3184211" cy="163121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Draw a diagram. Use the sine rule to find the value of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Use the sine graph to find the two possible values.</a:t>
            </a:r>
          </a:p>
        </p:txBody>
      </p:sp>
    </p:spTree>
    <p:extLst>
      <p:ext uri="{BB962C8B-B14F-4D97-AF65-F5344CB8AC3E}">
        <p14:creationId xmlns:p14="http://schemas.microsoft.com/office/powerpoint/2010/main" val="24265221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500" dirty="0" smtClean="0"/>
              <a:t>13.6 – </a:t>
            </a:r>
            <a:r>
              <a:rPr lang="en-US" sz="2500" dirty="0" smtClean="0"/>
              <a:t>The Cosine Rule and 2d Trigonometric Problems</a:t>
            </a:r>
            <a:endParaRPr lang="en-GB" sz="25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415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819395"/>
              </p:ext>
            </p:extLst>
          </p:nvPr>
        </p:nvGraphicFramePr>
        <p:xfrm>
          <a:off x="251518" y="1314045"/>
          <a:ext cx="8568952" cy="459523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810092"/>
                <a:gridCol w="5616622"/>
              </a:tblGrid>
              <a:tr h="541395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 You Know?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266917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the cosine rule to solve 2D problems. Solve bearings problems using trigonometry.</a:t>
                      </a:r>
                      <a:endParaRPr lang="en-US" sz="27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Trigonometry was needed to dig the Channel</a:t>
                      </a:r>
                      <a:r>
                        <a:rPr lang="en-US" sz="27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Tunnel. The undersea part is the longest in the</a:t>
                      </a:r>
                      <a:r>
                        <a:rPr lang="en-US" sz="27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world, at 37.9 km. Digging from both sides, the engineers met under the sea and were delighted to find that they were just 2cm out.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447464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5149">
                <a:tc gridSpan="3">
                  <a:txBody>
                    <a:bodyPr/>
                    <a:lstStyle/>
                    <a:p>
                      <a:r>
                        <a:rPr lang="en-US" sz="3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 out the value of 3 + 4 x 5      9 + 8 - 2 x 5</a:t>
                      </a:r>
                      <a:endParaRPr lang="en-US" sz="310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153043" y="6198462"/>
            <a:ext cx="8753670" cy="470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6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46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46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46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13.6</a:t>
            </a:r>
            <a:endParaRPr lang="en-US" sz="24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7675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415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475253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buClr>
                <a:srgbClr val="C00000"/>
              </a:buClr>
              <a:buFont typeface="+mj-lt"/>
              <a:buAutoNum type="arabicPeriod"/>
              <a:tabLst>
                <a:tab pos="1028700" algn="l"/>
                <a:tab pos="2743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diagram, what is the bearing of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2" indent="-514350">
              <a:buClr>
                <a:srgbClr val="C00000"/>
              </a:buClr>
              <a:buFont typeface="+mj-lt"/>
              <a:buAutoNum type="alphaLcPeriod"/>
              <a:tabLst>
                <a:tab pos="10287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from 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971550" lvl="2" indent="-514350">
              <a:buClr>
                <a:srgbClr val="C00000"/>
              </a:buClr>
              <a:buFont typeface="+mj-lt"/>
              <a:buAutoNum type="alphaLcPeriod"/>
              <a:tabLst>
                <a:tab pos="10287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from 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514350">
              <a:buClr>
                <a:srgbClr val="C00000"/>
              </a:buClr>
              <a:buFont typeface="+mj-lt"/>
              <a:buAutoNum type="arabicPeriod"/>
              <a:tabLst>
                <a:tab pos="10287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out the positive value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when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72 – 2 x 9 x 7 x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cos 34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°.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Give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your answer correct to 3 significant figures.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2500" dirty="0" smtClean="0"/>
              <a:t>13.6 – </a:t>
            </a:r>
            <a:r>
              <a:rPr lang="en-US" sz="2500" dirty="0" smtClean="0"/>
              <a:t>The Cosine Rule and 2d Trigonometric Problems</a:t>
            </a:r>
            <a:endParaRPr lang="en-GB" sz="25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808" y="1722620"/>
            <a:ext cx="2017997" cy="2498468"/>
          </a:xfrm>
          <a:prstGeom prst="rect">
            <a:avLst/>
          </a:prstGeom>
        </p:spPr>
      </p:pic>
      <p:sp>
        <p:nvSpPr>
          <p:cNvPr id="13" name="Flowchart: Delay 12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5251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415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48515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3"/>
              <a:tabLst>
                <a:tab pos="1028700" algn="l"/>
                <a:tab pos="27432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Find the area of this triangle. Give your answer correct to 3 significant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figures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2500" dirty="0" smtClean="0"/>
              <a:t>13.6 – </a:t>
            </a:r>
            <a:r>
              <a:rPr lang="en-US" sz="2500" dirty="0" smtClean="0"/>
              <a:t>The Cosine Rule and 2d Trigonometric Problems</a:t>
            </a:r>
            <a:endParaRPr lang="en-GB" sz="2500" b="1" dirty="0" smtClean="0"/>
          </a:p>
        </p:txBody>
      </p:sp>
      <p:sp>
        <p:nvSpPr>
          <p:cNvPr id="13" name="Flowchart: Delay 12"/>
          <p:cNvSpPr/>
          <p:nvPr/>
        </p:nvSpPr>
        <p:spPr>
          <a:xfrm flipH="1">
            <a:off x="5178034" y="1196752"/>
            <a:ext cx="402077" cy="1984581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0365" y="1966415"/>
            <a:ext cx="2389922" cy="227611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1520" y="4250851"/>
            <a:ext cx="8496944" cy="2346501"/>
            <a:chOff x="150164" y="6494199"/>
            <a:chExt cx="8496944" cy="23465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 flipH="1">
                  <a:off x="150164" y="6673055"/>
                  <a:ext cx="8496944" cy="2167645"/>
                </a:xfrm>
                <a:prstGeom prst="rect">
                  <a:avLst/>
                </a:prstGeom>
                <a:solidFill>
                  <a:srgbClr val="EDF4FA"/>
                </a:solid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tIns="274320" rtlCol="0" anchor="t" anchorCtr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cosine rule can be used in any triangle.</a:t>
                  </a:r>
                </a:p>
                <a:p>
                  <a:r>
                    <a:rPr lang="en-US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  <a:r>
                    <a:rPr lang="en-US" baseline="30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:r>
                    <a:rPr lang="en-US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  <a:r>
                    <a:rPr lang="en-US" baseline="30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+ </a:t>
                  </a:r>
                  <a:r>
                    <a:rPr lang="en-US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r>
                    <a:rPr lang="en-US" baseline="30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– 2</a:t>
                  </a:r>
                  <a:r>
                    <a:rPr lang="en-US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bc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cos 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 Use this to calculate an unknown side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 err="1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cosA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i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 + </m:t>
                          </m:r>
                          <m:r>
                            <m:rPr>
                              <m:nor/>
                            </m:rPr>
                            <a:rPr lang="en-US" i="1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en-US" baseline="300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b="0" i="1" baseline="300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i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bc</m:t>
                          </m:r>
                        </m:den>
                      </m:f>
                    </m:oMath>
                  </a14:m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Use this to calculate an unknown angle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endPara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You can use the cosine rule to find: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length of a side if you know two sides and the included angle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 </a:t>
                  </a:r>
                  <a:r>
                    <a:rPr lang="en-US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unknown angle if you know all three sides.</a:t>
                  </a: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50164" y="6673055"/>
                  <a:ext cx="8496944" cy="216764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Pentagon 9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6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7760" y="4517479"/>
            <a:ext cx="1988541" cy="151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992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416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500" dirty="0" smtClean="0"/>
              <a:t>13.6 – </a:t>
            </a:r>
            <a:r>
              <a:rPr lang="en-US" sz="2500" dirty="0" smtClean="0"/>
              <a:t>The Cosine Rule and 2d Trigonometric Problems</a:t>
            </a:r>
            <a:endParaRPr lang="en-GB" sz="2500" b="1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179512" y="1196752"/>
            <a:ext cx="8712968" cy="5394716"/>
            <a:chOff x="3483872" y="1089030"/>
            <a:chExt cx="5264592" cy="5394716"/>
          </a:xfrm>
        </p:grpSpPr>
        <p:sp>
          <p:nvSpPr>
            <p:cNvPr id="14" name="Round Diagonal Corner Rectangle 13"/>
            <p:cNvSpPr/>
            <p:nvPr/>
          </p:nvSpPr>
          <p:spPr>
            <a:xfrm>
              <a:off x="3491880" y="1089030"/>
              <a:ext cx="5256584" cy="5394716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Diagonal Corner Rectangle 14"/>
            <p:cNvSpPr/>
            <p:nvPr/>
          </p:nvSpPr>
          <p:spPr>
            <a:xfrm>
              <a:off x="3483872" y="1089031"/>
              <a:ext cx="5256584" cy="428544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4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58865" y="1618055"/>
              <a:ext cx="3101166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spcAft>
                  <a:spcPts val="0"/>
                </a:spcAft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Work out the length of the </a:t>
              </a:r>
              <a:b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side labelled </a:t>
              </a:r>
              <a:r>
                <a:rPr lang="en-US" sz="28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Give your </a:t>
              </a:r>
              <a:b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answer to 3 significant figures.</a:t>
              </a:r>
              <a:b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2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spcAft>
                  <a:spcPts val="0"/>
                </a:spcAft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Work out the size of angle y.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Give your answer correct to 1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d.p.</a:t>
              </a:r>
              <a:endParaRPr lang="en-US" sz="2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112" y="1715062"/>
            <a:ext cx="3218427" cy="47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9349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76" y="4849844"/>
            <a:ext cx="2677634" cy="1622808"/>
          </a:xfrm>
          <a:prstGeom prst="rect">
            <a:avLst/>
          </a:prstGeom>
        </p:spPr>
      </p:pic>
      <p:sp>
        <p:nvSpPr>
          <p:cNvPr id="21" name="Round Same Side Corner Rectangle 20">
            <a:hlinkClick r:id="rId4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416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500" dirty="0" smtClean="0"/>
              <a:t>13.6 – </a:t>
            </a:r>
            <a:r>
              <a:rPr lang="en-US" sz="2500" dirty="0" smtClean="0"/>
              <a:t>The Cosine Rule and 2d Trigonometric Problems</a:t>
            </a:r>
            <a:endParaRPr lang="en-GB" sz="2500" b="1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179512" y="1196752"/>
            <a:ext cx="8712968" cy="5394716"/>
            <a:chOff x="3483872" y="1089030"/>
            <a:chExt cx="5264592" cy="5394716"/>
          </a:xfrm>
        </p:grpSpPr>
        <p:sp>
          <p:nvSpPr>
            <p:cNvPr id="14" name="Round Diagonal Corner Rectangle 13"/>
            <p:cNvSpPr/>
            <p:nvPr/>
          </p:nvSpPr>
          <p:spPr>
            <a:xfrm>
              <a:off x="3491880" y="1089030"/>
              <a:ext cx="5256584" cy="5394716"/>
            </a:xfrm>
            <a:prstGeom prst="round2DiagRect">
              <a:avLst>
                <a:gd name="adj1" fmla="val 0"/>
                <a:gd name="adj2" fmla="val 10084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Diagonal Corner Rectangle 14"/>
            <p:cNvSpPr/>
            <p:nvPr/>
          </p:nvSpPr>
          <p:spPr>
            <a:xfrm>
              <a:off x="3483872" y="1089031"/>
              <a:ext cx="5256584" cy="428544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4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8879" y="4581128"/>
            <a:ext cx="3445289" cy="1464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flipH="1">
            <a:off x="3635896" y="2011487"/>
            <a:ext cx="5184576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Sketch the triangle. Label the missing side 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others 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>
            <a:stCxn id="23" idx="3"/>
          </p:cNvCxnSpPr>
          <p:nvPr/>
        </p:nvCxnSpPr>
        <p:spPr>
          <a:xfrm flipH="1" flipV="1">
            <a:off x="4355976" y="4725144"/>
            <a:ext cx="640388" cy="473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 flipH="1">
            <a:off x="4996364" y="4387751"/>
            <a:ext cx="3824108" cy="769441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cosine rule to find the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angle.</a:t>
            </a:r>
            <a:endParaRPr lang="en-US" sz="2200" i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408" y="1692795"/>
            <a:ext cx="2798277" cy="161855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639" y="3284419"/>
            <a:ext cx="4208353" cy="1102189"/>
          </a:xfrm>
          <a:prstGeom prst="rect">
            <a:avLst/>
          </a:prstGeom>
        </p:spPr>
      </p:pic>
      <p:cxnSp>
        <p:nvCxnSpPr>
          <p:cNvPr id="25" name="Straight Arrow Connector 24"/>
          <p:cNvCxnSpPr>
            <a:stCxn id="18" idx="3"/>
          </p:cNvCxnSpPr>
          <p:nvPr/>
        </p:nvCxnSpPr>
        <p:spPr>
          <a:xfrm flipH="1">
            <a:off x="2638879" y="2396208"/>
            <a:ext cx="997017" cy="403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475151" y="3501589"/>
            <a:ext cx="174066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flipH="1">
            <a:off x="4229067" y="3242024"/>
            <a:ext cx="4591404" cy="43088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cosine rule to find the side.</a:t>
            </a:r>
          </a:p>
        </p:txBody>
      </p:sp>
    </p:spTree>
    <p:extLst>
      <p:ext uri="{BB962C8B-B14F-4D97-AF65-F5344CB8AC3E}">
        <p14:creationId xmlns:p14="http://schemas.microsoft.com/office/powerpoint/2010/main" val="2449469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416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8" y="1196752"/>
            <a:ext cx="525658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4"/>
              <a:tabLst>
                <a:tab pos="1028700" algn="l"/>
                <a:tab pos="27432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Find the length of the sides marked with letters in these diagrams. Give your answers correct to 3 significant figures.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2500" dirty="0" smtClean="0"/>
              <a:t>13.6 – </a:t>
            </a:r>
            <a:r>
              <a:rPr lang="en-US" sz="2500" dirty="0" smtClean="0"/>
              <a:t>The Cosine Rule and 2d Trigonometric Problems</a:t>
            </a:r>
            <a:endParaRPr lang="en-GB" sz="25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864" y="2734308"/>
            <a:ext cx="4231893" cy="21800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563" y="5001319"/>
            <a:ext cx="5144494" cy="154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5149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417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8" y="1196752"/>
            <a:ext cx="52565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5"/>
              <a:tabLst>
                <a:tab pos="1028700" algn="l"/>
                <a:tab pos="2743200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Calculate the angles marked with letters in these triangles. Give your answers correct to 1 decimal place.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2500" dirty="0" smtClean="0"/>
              <a:t>13.6 – </a:t>
            </a:r>
            <a:r>
              <a:rPr lang="en-US" sz="2500" dirty="0" smtClean="0"/>
              <a:t>The Cosine Rule and 2d Trigonometric Problems</a:t>
            </a:r>
            <a:endParaRPr lang="en-GB" sz="25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068960"/>
            <a:ext cx="5253805" cy="1656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620" y="4797152"/>
            <a:ext cx="5267484" cy="17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167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13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399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1079500" algn="l"/>
                <a:tab pos="1993900" algn="l"/>
                <a:tab pos="2743200" algn="l"/>
              </a:tabLst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Geometrical fluency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6"/>
              <a:tabLst>
                <a:tab pos="1079500" algn="l"/>
                <a:tab pos="19939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exact value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each triangle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C00000"/>
              </a:buClr>
              <a:buFont typeface="+mj-lt"/>
              <a:buAutoNum type="arabicPeriod" startAt="6"/>
              <a:tabLst>
                <a:tab pos="1079500" algn="l"/>
                <a:tab pos="19939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 out the size of each lettered angle. Give each answer correct to 2 decimal place.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2420888"/>
            <a:ext cx="4331290" cy="1304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954" y="4989200"/>
            <a:ext cx="4181196" cy="160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865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417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8" y="1196752"/>
            <a:ext cx="525658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buClr>
                <a:srgbClr val="C00000"/>
              </a:buClr>
              <a:buFont typeface="+mj-lt"/>
              <a:buAutoNum type="arabicPeriod" startAt="6"/>
              <a:tabLst>
                <a:tab pos="1028700" algn="l"/>
                <a:tab pos="2743200" algn="l"/>
              </a:tabLs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the diagram,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is the centre of the circle of radius 5 cm.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is a chord of length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8cm.</a:t>
            </a:r>
            <a:b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out the size of angle AOB.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2500" dirty="0" smtClean="0"/>
              <a:t>13.6 – </a:t>
            </a:r>
            <a:r>
              <a:rPr lang="en-US" sz="2500" dirty="0" smtClean="0"/>
              <a:t>The Cosine Rule and 2d Trigonometric Problems</a:t>
            </a:r>
            <a:endParaRPr lang="en-GB" sz="25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37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3284984"/>
            <a:ext cx="2793201" cy="25922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H="1">
            <a:off x="251520" y="6093296"/>
            <a:ext cx="5204539" cy="461665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Q6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What is the length of </a:t>
            </a:r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1238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417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8" y="1196752"/>
            <a:ext cx="5256585" cy="5376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buClr>
                <a:srgbClr val="C00000"/>
              </a:buClr>
              <a:buFont typeface="+mj-lt"/>
              <a:buAutoNum type="arabicPeriod" startAt="7"/>
              <a:tabLst>
                <a:tab pos="1028700" algn="l"/>
                <a:tab pos="2743200" algn="l"/>
              </a:tabLst>
            </a:pPr>
            <a:r>
              <a:rPr lang="en-US" sz="202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</a:p>
          <a:p>
            <a:pPr marL="800100" lvl="2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020" dirty="0">
                <a:latin typeface="Arial" panose="020B0604020202020204" pitchFamily="34" charset="0"/>
                <a:cs typeface="Arial" panose="020B0604020202020204" pitchFamily="34" charset="0"/>
              </a:rPr>
              <a:t>out the </a:t>
            </a:r>
            <a: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  <a:t>length </a:t>
            </a:r>
            <a:r>
              <a:rPr lang="en-US" sz="202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2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  <a:t>Give </a:t>
            </a:r>
            <a:r>
              <a:rPr lang="en-US" sz="2020" dirty="0"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  <a:t>answer </a:t>
            </a:r>
            <a:r>
              <a:rPr lang="en-US" sz="2020" dirty="0"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20" dirty="0">
                <a:latin typeface="Arial" panose="020B0604020202020204" pitchFamily="34" charset="0"/>
                <a:cs typeface="Arial" panose="020B0604020202020204" pitchFamily="34" charset="0"/>
              </a:rPr>
              <a:t>3 significant figures, </a:t>
            </a:r>
            <a:endParaRPr lang="en-US" sz="20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020" dirty="0">
                <a:latin typeface="Arial" panose="020B0604020202020204" pitchFamily="34" charset="0"/>
                <a:cs typeface="Arial" panose="020B0604020202020204" pitchFamily="34" charset="0"/>
              </a:rPr>
              <a:t>out the size of angle </a:t>
            </a:r>
            <a:r>
              <a:rPr lang="en-US" sz="2020" i="1" dirty="0" smtClean="0">
                <a:latin typeface="Arial" panose="020B0604020202020204" pitchFamily="34" charset="0"/>
                <a:cs typeface="Arial" panose="020B0604020202020204" pitchFamily="34" charset="0"/>
              </a:rPr>
              <a:t>QPR</a:t>
            </a:r>
            <a: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  <a:t>Give </a:t>
            </a:r>
            <a:r>
              <a:rPr lang="en-US" sz="2020" dirty="0">
                <a:latin typeface="Arial" panose="020B0604020202020204" pitchFamily="34" charset="0"/>
                <a:cs typeface="Arial" panose="020B0604020202020204" pitchFamily="34" charset="0"/>
              </a:rPr>
              <a:t>your answer correct to 1 decimal place, </a:t>
            </a:r>
            <a:endParaRPr lang="en-US" sz="20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buClr>
                <a:srgbClr val="C00000"/>
              </a:buClr>
              <a:buFont typeface="+mj-lt"/>
              <a:buAutoNum type="alphaLcPeriod"/>
              <a:tabLst>
                <a:tab pos="2743200" algn="l"/>
              </a:tabLst>
            </a:pPr>
            <a: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020" dirty="0">
                <a:latin typeface="Arial" panose="020B0604020202020204" pitchFamily="34" charset="0"/>
                <a:cs typeface="Arial" panose="020B0604020202020204" pitchFamily="34" charset="0"/>
              </a:rPr>
              <a:t>out the area of quadrilateral </a:t>
            </a:r>
            <a:r>
              <a:rPr lang="en-US" sz="2020" i="1" dirty="0" smtClean="0">
                <a:latin typeface="Arial" panose="020B0604020202020204" pitchFamily="34" charset="0"/>
                <a:cs typeface="Arial" panose="020B0604020202020204" pitchFamily="34" charset="0"/>
              </a:rPr>
              <a:t>PQRS</a:t>
            </a:r>
            <a:r>
              <a:rPr lang="en-US" sz="2020" dirty="0" smtClean="0">
                <a:latin typeface="Arial" panose="020B0604020202020204" pitchFamily="34" charset="0"/>
                <a:cs typeface="Arial" panose="020B0604020202020204" pitchFamily="34" charset="0"/>
              </a:rPr>
              <a:t> Give </a:t>
            </a:r>
            <a:r>
              <a:rPr lang="en-US" sz="2020" dirty="0">
                <a:latin typeface="Arial" panose="020B0604020202020204" pitchFamily="34" charset="0"/>
                <a:cs typeface="Arial" panose="020B0604020202020204" pitchFamily="34" charset="0"/>
              </a:rPr>
              <a:t>your answer correct to 3 significant figures.</a:t>
            </a:r>
          </a:p>
          <a:p>
            <a:pPr marL="0" lvl="2">
              <a:buClr>
                <a:srgbClr val="C00000"/>
              </a:buClr>
              <a:tabLst>
                <a:tab pos="2743200" algn="l"/>
              </a:tabLst>
            </a:pPr>
            <a:r>
              <a:rPr lang="en-US" sz="202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</a:t>
            </a:r>
            <a:r>
              <a:rPr lang="en-US" sz="20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20" dirty="0">
                <a:latin typeface="Arial" panose="020B0604020202020204" pitchFamily="34" charset="0"/>
                <a:cs typeface="Arial" panose="020B0604020202020204" pitchFamily="34" charset="0"/>
              </a:rPr>
              <a:t>In this question you were asked to give answers to 3 significant figures and to 1 decimal place. Explain the difference between giving an answer 'to significant figures’ and 'to decimal places’.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2500" dirty="0" smtClean="0"/>
              <a:t>13.6 – </a:t>
            </a:r>
            <a:r>
              <a:rPr lang="en-US" sz="2500" dirty="0" smtClean="0"/>
              <a:t>The Cosine Rule and 2d Trigonometric Problems</a:t>
            </a:r>
            <a:endParaRPr lang="en-GB" sz="25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5" y="1268761"/>
            <a:ext cx="2509984" cy="1451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364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417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280831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8"/>
              <a:tabLst>
                <a:tab pos="1028700" algn="l"/>
                <a:tab pos="2743200" algn="l"/>
              </a:tabLst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diagram shows the positions of three towns. A, B and C. Calculate the bearing of C from A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2500" dirty="0" smtClean="0"/>
              <a:t>13.6 – </a:t>
            </a:r>
            <a:r>
              <a:rPr lang="en-US" sz="2500" dirty="0" smtClean="0"/>
              <a:t>The Cosine Rule and 2d Trigonometric Problems</a:t>
            </a:r>
            <a:endParaRPr lang="en-GB" sz="25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8" y="1301363"/>
            <a:ext cx="2304256" cy="1748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19" y="3645024"/>
            <a:ext cx="52565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rabicPeriod" startAt="10"/>
            </a:pPr>
            <a:r>
              <a:rPr lang="en-US" sz="2200" dirty="0"/>
              <a:t>Find the size of each lettered angle.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098998"/>
            <a:ext cx="5279916" cy="16342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4149080"/>
            <a:ext cx="548640" cy="5370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flipH="1">
            <a:off x="251520" y="5805264"/>
            <a:ext cx="5204539" cy="738664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Q10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For each one, decide whether to use the sine rule or the cosine rule.</a:t>
            </a: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3988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418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2500" dirty="0" smtClean="0"/>
              <a:t>13.6 – </a:t>
            </a:r>
            <a:r>
              <a:rPr lang="en-US" sz="2500" dirty="0" smtClean="0"/>
              <a:t>The Cosine Rule and 2d Trigonometric Problems</a:t>
            </a:r>
            <a:endParaRPr lang="en-GB" sz="2500" b="1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305905" y="1268760"/>
            <a:ext cx="5130191" cy="5298974"/>
            <a:chOff x="3483872" y="1089031"/>
            <a:chExt cx="5264592" cy="5298974"/>
          </a:xfrm>
        </p:grpSpPr>
        <p:sp>
          <p:nvSpPr>
            <p:cNvPr id="15" name="Round Diagonal Corner Rectangle 14"/>
            <p:cNvSpPr/>
            <p:nvPr/>
          </p:nvSpPr>
          <p:spPr>
            <a:xfrm>
              <a:off x="3491880" y="1089031"/>
              <a:ext cx="5256584" cy="5298974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ound Diagonal Corner Rectangle 15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63889" y="1666250"/>
              <a:ext cx="5095139" cy="4616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i="1" dirty="0" smtClean="0"/>
                <a:t>ABC</a:t>
              </a:r>
              <a:r>
                <a:rPr lang="en-US" sz="2100" dirty="0" smtClean="0"/>
                <a:t> is a triangle.</a:t>
              </a:r>
              <a:br>
                <a:rPr lang="en-US" sz="2100" dirty="0" smtClean="0"/>
              </a:b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/>
              </a:r>
              <a:br>
                <a:rPr lang="en-US" sz="2100" dirty="0" smtClean="0"/>
              </a:br>
              <a:endParaRPr lang="en-US" sz="2100" b="1" dirty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i="1" dirty="0" smtClean="0"/>
                <a:t>BC</a:t>
              </a:r>
              <a:r>
                <a:rPr lang="en-US" sz="2100" dirty="0" smtClean="0"/>
                <a:t> is 12.3cm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i="1" dirty="0" smtClean="0"/>
                <a:t>Angle </a:t>
              </a:r>
              <a:r>
                <a:rPr lang="en-US" sz="2100" dirty="0" smtClean="0"/>
                <a:t>ABC</a:t>
              </a:r>
              <a:r>
                <a:rPr lang="en-US" sz="2100" i="1" dirty="0" smtClean="0"/>
                <a:t> = </a:t>
              </a:r>
              <a:r>
                <a:rPr lang="en-US" sz="2100" dirty="0" smtClean="0"/>
                <a:t>73</a:t>
              </a:r>
              <a:r>
                <a:rPr lang="en-US" sz="2100" baseline="30000" dirty="0" smtClean="0"/>
                <a:t>0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 smtClean="0"/>
                <a:t>The area of the triangle </a:t>
              </a:r>
              <a:r>
                <a:rPr lang="en-US" sz="2100" i="1" dirty="0" smtClean="0"/>
                <a:t>ABC</a:t>
              </a:r>
              <a:r>
                <a:rPr lang="en-US" sz="2100" dirty="0" smtClean="0"/>
                <a:t> is 50cm</a:t>
              </a:r>
              <a:r>
                <a:rPr lang="en-US" sz="2100" baseline="30000" dirty="0" smtClean="0"/>
                <a:t>2</a:t>
              </a:r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 smtClean="0"/>
                <a:t>Work out the length of </a:t>
              </a:r>
              <a:r>
                <a:rPr lang="en-US" sz="2100" i="1" dirty="0" smtClean="0"/>
                <a:t>AC.</a:t>
              </a:r>
              <a:endParaRPr lang="en-US" sz="2100" dirty="0" smtClean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 smtClean="0"/>
                <a:t>Give your answer correct to 3 significant figures.	</a:t>
              </a:r>
              <a:r>
                <a:rPr lang="en-US" sz="2100" b="1" dirty="0" smtClean="0"/>
                <a:t>(6 marks)</a:t>
              </a:r>
            </a:p>
            <a:p>
              <a:pPr algn="r"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i="1" dirty="0" smtClean="0"/>
                <a:t>June 2013, Q19, 5MB3H/01</a:t>
              </a:r>
              <a:endParaRPr lang="en-US" sz="2100" i="1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2303624"/>
            <a:ext cx="3137032" cy="206148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flipH="1">
            <a:off x="5577271" y="4797152"/>
            <a:ext cx="3194799" cy="1754326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hint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need to know the sine rule the cosine rule and the formula for the area of a triangle 5-how any formulae you use in your working.</a:t>
            </a:r>
          </a:p>
        </p:txBody>
      </p:sp>
    </p:spTree>
    <p:extLst>
      <p:ext uri="{BB962C8B-B14F-4D97-AF65-F5344CB8AC3E}">
        <p14:creationId xmlns:p14="http://schemas.microsoft.com/office/powerpoint/2010/main" val="40282405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13.7 – </a:t>
            </a:r>
            <a:r>
              <a:rPr lang="en-US" sz="3600" dirty="0" smtClean="0"/>
              <a:t>Solving Problems in 3D</a:t>
            </a:r>
            <a:endParaRPr lang="en-GB" sz="36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418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471717"/>
              </p:ext>
            </p:extLst>
          </p:nvPr>
        </p:nvGraphicFramePr>
        <p:xfrm>
          <a:off x="251518" y="1314045"/>
          <a:ext cx="8568952" cy="4719467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1818204"/>
                <a:gridCol w="4608510"/>
              </a:tblGrid>
              <a:tr h="541395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 You Know?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861592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Pythagoras ’theorem in 3D.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trigonometry in 3D.</a:t>
                      </a:r>
                      <a:endParaRPr lang="en-US" sz="27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Pythagoras ’theorem can be extended into</a:t>
                      </a:r>
                      <a:r>
                        <a:rPr lang="en-US" sz="27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three dimensions-and more (if there are any).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447464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5149">
                <a:tc gridSpan="3"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 rule would </a:t>
                      </a:r>
                      <a:b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use to work </a:t>
                      </a:r>
                      <a:b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 x in these </a:t>
                      </a:r>
                      <a:b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diagrams?</a:t>
                      </a:r>
                      <a:endParaRPr lang="en-US" sz="280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153043" y="6198462"/>
            <a:ext cx="8753670" cy="470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6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46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46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46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13.7</a:t>
            </a:r>
            <a:endParaRPr lang="en-US" sz="24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198" y="4450397"/>
            <a:ext cx="2866970" cy="1354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6723" y="4441311"/>
            <a:ext cx="2733595" cy="143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1151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418</a:t>
            </a:r>
            <a:endParaRPr lang="en-GB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19" y="1196752"/>
                <a:ext cx="4896545" cy="4177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indent="-457200">
                  <a:buClr>
                    <a:srgbClr val="C00000"/>
                  </a:buClr>
                  <a:buFont typeface="+mj-lt"/>
                  <a:buAutoNum type="arabicPeriod"/>
                  <a:tabLst>
                    <a:tab pos="1028700" algn="l"/>
                    <a:tab pos="2743200" algn="l"/>
                  </a:tabLst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Find the size of angle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each triangle</a:t>
                </a: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2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indent="-457200">
                  <a:buClr>
                    <a:srgbClr val="C00000"/>
                  </a:buClr>
                  <a:buFont typeface="+mj-lt"/>
                  <a:buAutoNum type="arabicPeriod"/>
                  <a:tabLst>
                    <a:tab pos="1028700" algn="l"/>
                    <a:tab pos="2743200" algn="l"/>
                  </a:tabLst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Find the value of </a:t>
                </a:r>
                <a:r>
                  <a:rPr lang="en-US" sz="2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each triangle. Give your answers correct to 3 significant figures.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1196752"/>
                <a:ext cx="4896545" cy="4177234"/>
              </a:xfrm>
              <a:prstGeom prst="rect">
                <a:avLst/>
              </a:prstGeom>
              <a:blipFill rotWithShape="0">
                <a:blip r:embed="rId4"/>
                <a:stretch>
                  <a:fillRect l="-1370" t="-292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600" dirty="0" smtClean="0"/>
              <a:t>13.7 – </a:t>
            </a:r>
            <a:r>
              <a:rPr lang="en-US" sz="3600" dirty="0" smtClean="0"/>
              <a:t>Solving Problems in 3D</a:t>
            </a:r>
            <a:endParaRPr lang="en-GB" sz="36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5564" y="1657885"/>
            <a:ext cx="2285776" cy="1082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5392298"/>
            <a:ext cx="2169101" cy="12050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6279" y="5392298"/>
            <a:ext cx="2465061" cy="12050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3380" y="2842974"/>
            <a:ext cx="1841538" cy="13781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71" y="2205559"/>
            <a:ext cx="1874853" cy="1378114"/>
          </a:xfrm>
          <a:prstGeom prst="rect">
            <a:avLst/>
          </a:prstGeom>
        </p:spPr>
      </p:pic>
      <p:sp>
        <p:nvSpPr>
          <p:cNvPr id="18" name="Flowchart: Delay 17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3552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419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600" dirty="0" smtClean="0"/>
              <a:t>13.7 – </a:t>
            </a:r>
            <a:r>
              <a:rPr lang="en-US" sz="3600" dirty="0" smtClean="0"/>
              <a:t>Solving Problems in 3D</a:t>
            </a:r>
            <a:endParaRPr lang="en-GB" sz="3600" b="1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251520" y="1268760"/>
            <a:ext cx="5213924" cy="5241780"/>
            <a:chOff x="150164" y="6494199"/>
            <a:chExt cx="5213924" cy="5241780"/>
          </a:xfrm>
        </p:grpSpPr>
        <p:sp>
          <p:nvSpPr>
            <p:cNvPr id="13" name="Rectangle 12"/>
            <p:cNvSpPr/>
            <p:nvPr/>
          </p:nvSpPr>
          <p:spPr>
            <a:xfrm flipH="1">
              <a:off x="150164" y="6673055"/>
              <a:ext cx="5213924" cy="506292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plane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is a flat surface. For example, the surface of your desk lies in a horizontal plane; the surface of a wall in your classroom lies in a vertical plane.</a:t>
              </a:r>
            </a:p>
            <a:p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diagram, </a:t>
              </a:r>
              <a:r>
                <a:rPr lang="en-US" sz="2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BC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is perpendicular to the plane </a:t>
              </a:r>
              <a:r>
                <a:rPr lang="en-US" sz="2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WXYZ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Triangle </a:t>
              </a:r>
              <a:r>
                <a:rPr lang="en-US" sz="2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ABC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is in a plane perpendicular to the plane </a:t>
              </a:r>
              <a:r>
                <a:rPr lang="en-US" sz="22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WXYZ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2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the angle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between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line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 and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plane 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WXYZ</a:t>
              </a: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Pentagon 13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7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4149080"/>
            <a:ext cx="3155882" cy="229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053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419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13.7 – </a:t>
            </a:r>
            <a:r>
              <a:rPr lang="en-US" sz="3600" dirty="0" smtClean="0"/>
              <a:t>Solving Problems in 3D</a:t>
            </a:r>
            <a:endParaRPr lang="en-GB" sz="3600" b="1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179512" y="1196752"/>
            <a:ext cx="8712968" cy="5394716"/>
            <a:chOff x="3483872" y="1089030"/>
            <a:chExt cx="5264592" cy="5394716"/>
          </a:xfrm>
        </p:grpSpPr>
        <p:sp>
          <p:nvSpPr>
            <p:cNvPr id="10" name="Round Diagonal Corner Rectangle 9"/>
            <p:cNvSpPr/>
            <p:nvPr/>
          </p:nvSpPr>
          <p:spPr>
            <a:xfrm>
              <a:off x="3491880" y="1089030"/>
              <a:ext cx="5256584" cy="5394716"/>
            </a:xfrm>
            <a:prstGeom prst="round2DiagRect">
              <a:avLst>
                <a:gd name="adj1" fmla="val 0"/>
                <a:gd name="adj2" fmla="val 10084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Diagonal Corner Rectangle 14"/>
            <p:cNvSpPr/>
            <p:nvPr/>
          </p:nvSpPr>
          <p:spPr>
            <a:xfrm>
              <a:off x="3483872" y="1089031"/>
              <a:ext cx="5256584" cy="428544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 flipH="1">
                <a:off x="251520" y="4077072"/>
                <a:ext cx="8539149" cy="2145908"/>
              </a:xfrm>
              <a:prstGeom prst="rect">
                <a:avLst/>
              </a:prstGeom>
              <a:solidFill>
                <a:srgbClr val="FDEAE3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Ins="4023360" rtlCol="0" anchor="ctr">
                <a:spAutoFit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base EFGH is in a horizontal plane and triangle AEG is in a vertical plane. The length of the diagonal AG is </a:t>
                </a:r>
                <a:r>
                  <a:rPr lang="en-US" sz="22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en-US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angle that AG makes with EFGH is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200" i="1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51520" y="4077072"/>
                <a:ext cx="8539149" cy="214590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165100" dist="38100" dir="27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88031" y="1787332"/>
            <a:ext cx="48224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C00000"/>
              </a:buClr>
              <a:buFont typeface="+mj-lt"/>
              <a:buAutoNum type="alphaLcPeriod"/>
            </a:pPr>
            <a:r>
              <a:rPr lang="en-US" sz="2400" dirty="0"/>
              <a:t>Work out the length of the diagonal, AG, of this cuboid.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lphaLcPeriod"/>
            </a:pPr>
            <a:r>
              <a:rPr lang="en-US" sz="2400" dirty="0" smtClean="0"/>
              <a:t>Find </a:t>
            </a:r>
            <a:r>
              <a:rPr lang="en-US" sz="2400" dirty="0"/>
              <a:t>the angle that AG makes with the plane EFGH.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0433" y="1750824"/>
            <a:ext cx="3494015" cy="2232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56" y="4159506"/>
            <a:ext cx="3100760" cy="198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433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419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13.7 – </a:t>
            </a:r>
            <a:r>
              <a:rPr lang="en-US" sz="3600" dirty="0" smtClean="0"/>
              <a:t>Solving Problems in 3D</a:t>
            </a:r>
            <a:endParaRPr lang="en-GB" sz="3600" b="1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179512" y="1196752"/>
            <a:ext cx="8712968" cy="5394716"/>
            <a:chOff x="3483872" y="1089030"/>
            <a:chExt cx="5264592" cy="5394716"/>
          </a:xfrm>
        </p:grpSpPr>
        <p:sp>
          <p:nvSpPr>
            <p:cNvPr id="10" name="Round Diagonal Corner Rectangle 9"/>
            <p:cNvSpPr/>
            <p:nvPr/>
          </p:nvSpPr>
          <p:spPr>
            <a:xfrm>
              <a:off x="3491880" y="1089030"/>
              <a:ext cx="5256584" cy="5394716"/>
            </a:xfrm>
            <a:prstGeom prst="round2DiagRect">
              <a:avLst>
                <a:gd name="adj1" fmla="val 0"/>
                <a:gd name="adj2" fmla="val 10084"/>
              </a:avLst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Diagonal Corner Rectangle 14"/>
            <p:cNvSpPr/>
            <p:nvPr/>
          </p:nvSpPr>
          <p:spPr>
            <a:xfrm>
              <a:off x="3483872" y="1089031"/>
              <a:ext cx="5256584" cy="428544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 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 flipH="1">
            <a:off x="4091202" y="1700808"/>
            <a:ext cx="4699466" cy="1785104"/>
          </a:xfrm>
          <a:prstGeom prst="rect">
            <a:avLst/>
          </a:prstGeom>
          <a:solidFill>
            <a:srgbClr val="FDEAE3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1920240" rtlCol="0" anchor="ctr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look at the right-angled triangle EGH. Use Pythagoras’s theorem to find the length of EG.</a:t>
            </a:r>
            <a:endParaRPr lang="en-US" sz="2200" i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8031" y="1787332"/>
                <a:ext cx="3707905" cy="4752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C00000"/>
                  </a:buClr>
                  <a:buFont typeface="+mj-lt"/>
                  <a:buAutoNum type="alphaLcPeriod"/>
                </a:pPr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EG</a:t>
                </a:r>
                <a:r>
                  <a:rPr lang="en-US" sz="2400" baseline="300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 = 9</a:t>
                </a:r>
                <a:r>
                  <a:rPr lang="en-US" sz="2400" baseline="300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 + 122 = 225</a:t>
                </a:r>
                <a:b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</a:br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EG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225</m:t>
                        </m:r>
                      </m:e>
                    </m:rad>
                  </m:oMath>
                </a14:m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 = 15cm</a:t>
                </a:r>
                <a:b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</a:br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x</a:t>
                </a:r>
                <a:r>
                  <a:rPr lang="en-US" sz="2400" baseline="300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 = 8</a:t>
                </a:r>
                <a:r>
                  <a:rPr lang="en-US" sz="2400" baseline="300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 + 15</a:t>
                </a:r>
                <a:r>
                  <a:rPr lang="en-US" sz="2400" baseline="300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 = 289</a:t>
                </a:r>
                <a:b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</a:br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x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289</m:t>
                        </m:r>
                      </m:e>
                    </m:rad>
                  </m:oMath>
                </a14:m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 = 17</a:t>
                </a:r>
                <a:b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</a:br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The diagonal AG is 17cm long.</a:t>
                </a:r>
              </a:p>
              <a:p>
                <a:pPr marL="457200" indent="-457200">
                  <a:buClr>
                    <a:srgbClr val="C00000"/>
                  </a:buClr>
                  <a:buFont typeface="+mj-lt"/>
                  <a:buAutoNum type="alphaLcPeriod"/>
                </a:pPr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tan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/>
                </a:r>
                <a:b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</a:br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        = 28.1</a:t>
                </a:r>
                <a:r>
                  <a:rPr lang="en-US" sz="2400" baseline="300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0</a:t>
                </a:r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 (1d.p.)</a:t>
                </a:r>
                <a:b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</a:br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The angle that AG makes with the plane EFGH is 28.1</a:t>
                </a:r>
                <a:r>
                  <a:rPr lang="en-US" sz="2400" baseline="300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0</a:t>
                </a:r>
                <a:r>
                  <a:rPr lang="en-US" sz="2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 to 1 </a:t>
                </a:r>
                <a:r>
                  <a:rPr lang="en-US" sz="2400" dirty="0" err="1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d.p.</a:t>
                </a:r>
                <a:endParaRPr lang="en-US" sz="2400" dirty="0" smtClean="0">
                  <a:solidFill>
                    <a:srgbClr val="0070C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31" y="1787332"/>
                <a:ext cx="3707905" cy="4752968"/>
              </a:xfrm>
              <a:prstGeom prst="rect">
                <a:avLst/>
              </a:prstGeom>
              <a:blipFill rotWithShape="0">
                <a:blip r:embed="rId4"/>
                <a:stretch>
                  <a:fillRect l="-3284" t="-2308" r="-2299" b="-2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 flipH="1">
            <a:off x="4091202" y="4365104"/>
            <a:ext cx="4676208" cy="2123658"/>
          </a:xfrm>
          <a:prstGeom prst="rect">
            <a:avLst/>
          </a:prstGeom>
          <a:solidFill>
            <a:srgbClr val="FDEAE3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1920240" rtlCol="0" anchor="ctr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look at the triangle AEG. Label the length of EG you have just found.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Pythagoras to work out 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i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4104454" y="3573016"/>
            <a:ext cx="4686213" cy="707886"/>
          </a:xfrm>
          <a:prstGeom prst="rect">
            <a:avLst/>
          </a:prstGeom>
          <a:solidFill>
            <a:srgbClr val="FDEAE3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lengths given in this question when you can.</a:t>
            </a:r>
            <a:endParaRPr lang="en-US" sz="2000" i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3575" y="1813624"/>
            <a:ext cx="1857571" cy="13509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256" y="4437112"/>
            <a:ext cx="1850150" cy="1503907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19" idx="3"/>
          </p:cNvCxnSpPr>
          <p:nvPr/>
        </p:nvCxnSpPr>
        <p:spPr>
          <a:xfrm flipH="1" flipV="1">
            <a:off x="3563888" y="2199928"/>
            <a:ext cx="527314" cy="3934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3"/>
          </p:cNvCxnSpPr>
          <p:nvPr/>
        </p:nvCxnSpPr>
        <p:spPr>
          <a:xfrm flipH="1" flipV="1">
            <a:off x="3419872" y="3005956"/>
            <a:ext cx="671330" cy="2420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3"/>
          </p:cNvCxnSpPr>
          <p:nvPr/>
        </p:nvCxnSpPr>
        <p:spPr>
          <a:xfrm flipH="1">
            <a:off x="2339752" y="3926959"/>
            <a:ext cx="1764702" cy="3539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7796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420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3"/>
              <a:tabLst>
                <a:tab pos="1028700" algn="l"/>
                <a:tab pos="2743200" algn="l"/>
              </a:tabLst>
            </a:pP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ABCDEFGH is a cuboid,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buClr>
                <a:srgbClr val="C00000"/>
              </a:buClr>
              <a:buFont typeface="+mj-lt"/>
              <a:buAutoNum type="alphaLcPeriod"/>
              <a:tabLst>
                <a:tab pos="102870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length of diagonals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14450" lvl="3" indent="-400050">
              <a:buClr>
                <a:srgbClr val="C00000"/>
              </a:buClr>
              <a:buFont typeface="+mj-lt"/>
              <a:buAutoNum type="romanLcPeriod"/>
              <a:tabLst>
                <a:tab pos="102870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FH    </a:t>
            </a:r>
            <a:r>
              <a:rPr lang="en-US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BH   </a:t>
            </a:r>
            <a:r>
              <a:rPr lang="en-US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FC    </a:t>
            </a:r>
            <a:r>
              <a:rPr lang="en-US" sz="2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CE.</a:t>
            </a:r>
          </a:p>
          <a:p>
            <a:pPr marL="857250" lvl="2" indent="-400050">
              <a:buClr>
                <a:srgbClr val="C00000"/>
              </a:buClr>
              <a:buFont typeface="+mj-lt"/>
              <a:buAutoNum type="alphaLcPeriod"/>
              <a:tabLst>
                <a:tab pos="102870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angle between the diagonal DF and the plane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EFGH.</a:t>
            </a:r>
          </a:p>
          <a:p>
            <a:pPr marL="857250" lvl="2" indent="-400050">
              <a:buClr>
                <a:srgbClr val="C00000"/>
              </a:buClr>
              <a:buFont typeface="+mj-lt"/>
              <a:buAutoNum type="alphaLcPeriod"/>
              <a:tabLst>
                <a:tab pos="102870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angle between the diagonal GA and the plane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ABCD.</a:t>
            </a:r>
          </a:p>
          <a:p>
            <a:pPr marL="857250" lvl="2" indent="-400050">
              <a:buClr>
                <a:srgbClr val="C00000"/>
              </a:buClr>
              <a:buFont typeface="+mj-lt"/>
              <a:buAutoNum type="alphaLcPeriod"/>
              <a:tabLst>
                <a:tab pos="1028700" algn="l"/>
                <a:tab pos="2743200" algn="l"/>
              </a:tabLst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angle between the diagonal CE and the plane AEHD.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600" dirty="0" smtClean="0"/>
              <a:t>13.7 – </a:t>
            </a:r>
            <a:r>
              <a:rPr lang="en-US" sz="3600" dirty="0" smtClean="0"/>
              <a:t>Solving Problems in 3D</a:t>
            </a:r>
            <a:endParaRPr lang="en-GB" sz="3600" b="1" dirty="0" smtClean="0"/>
          </a:p>
        </p:txBody>
      </p:sp>
      <p:sp>
        <p:nvSpPr>
          <p:cNvPr id="11" name="Rectangle 10"/>
          <p:cNvSpPr/>
          <p:nvPr/>
        </p:nvSpPr>
        <p:spPr>
          <a:xfrm flipH="1">
            <a:off x="3219710" y="4653136"/>
            <a:ext cx="2216386" cy="1785104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Sketch separate triangles using information from the cuboid.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139" y="4345260"/>
            <a:ext cx="2639700" cy="219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9346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13 </a:t>
            </a:r>
            <a:r>
              <a:rPr lang="en-GB" sz="4000" dirty="0"/>
              <a:t>– </a:t>
            </a:r>
            <a:r>
              <a:rPr lang="en-GB" sz="4000" dirty="0" smtClean="0"/>
              <a:t>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399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rgbClr val="C00000"/>
              </a:buClr>
              <a:buFont typeface="+mj-lt"/>
              <a:buAutoNum type="arabicPeriod" startAt="8"/>
              <a:tabLst>
                <a:tab pos="1079500" algn="l"/>
                <a:tab pos="19939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Work out the size of each lettered angle. Give each answer correct to 3 decimal place.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C00000"/>
              </a:buClr>
              <a:buFont typeface="+mj-lt"/>
              <a:buAutoNum type="arabicPeriod" startAt="8"/>
              <a:tabLst>
                <a:tab pos="1079500" algn="l"/>
                <a:tab pos="19939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Find the area of this triangle.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2440204"/>
            <a:ext cx="2574175" cy="1336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816" y="2408817"/>
            <a:ext cx="2574175" cy="1380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394" y="4321247"/>
            <a:ext cx="3786837" cy="22479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6394" y="4321247"/>
            <a:ext cx="552213" cy="403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897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420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4"/>
              <a:tabLst>
                <a:tab pos="1028700" algn="l"/>
                <a:tab pos="2743200" algn="l"/>
              </a:tabLst>
            </a:pPr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In the diagram, ABCDEF is a prism. The cross-section is a right-angled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triangle.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of the other faces are rectangles.</a:t>
            </a:r>
            <a:b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Calculate the angle that the diagonal AC makes with the plane CDEF.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600" dirty="0" smtClean="0"/>
              <a:t>13.7 – </a:t>
            </a:r>
            <a:r>
              <a:rPr lang="en-US" sz="3600" dirty="0" smtClean="0"/>
              <a:t>Solving Problems in 3D</a:t>
            </a:r>
            <a:endParaRPr lang="en-GB" sz="36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750" y="3057429"/>
            <a:ext cx="3688125" cy="232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744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420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5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5"/>
              <a:tabLst>
                <a:tab pos="1028700" algn="l"/>
                <a:tab pos="2743200" algn="l"/>
              </a:tabLst>
            </a:pPr>
            <a:r>
              <a:rPr lang="en-US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the diagram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ABCD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tetrahedron.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1028700" algn="l"/>
                <a:tab pos="27432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Work out the length of AC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102870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out the length of CD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1028700" algn="l"/>
                <a:tab pos="27432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Given that BD = 12cm, calculate angle BCD.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600" dirty="0" smtClean="0"/>
              <a:t>13.7 – </a:t>
            </a:r>
            <a:r>
              <a:rPr lang="en-US" sz="3600" dirty="0" smtClean="0"/>
              <a:t>Solving Problems in 3D</a:t>
            </a:r>
            <a:endParaRPr lang="en-GB" sz="36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4766" y="1243694"/>
            <a:ext cx="2426397" cy="24263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251520" y="5229200"/>
            <a:ext cx="5204539" cy="1323439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Q5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Sketch each triangle separately. Put as many lengths/angles as possible on your sketch to help you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382587506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420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5" cy="5312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6"/>
              <a:tabLst>
                <a:tab pos="1028700" algn="l"/>
                <a:tab pos="2743200" algn="l"/>
              </a:tabLst>
            </a:pPr>
            <a:r>
              <a:rPr lang="en-US" sz="212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n-US" sz="2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ABCDE </a:t>
            </a:r>
            <a:r>
              <a:rPr lang="en-US" sz="2120" dirty="0">
                <a:latin typeface="Arial" panose="020B0604020202020204" pitchFamily="34" charset="0"/>
                <a:cs typeface="Arial" panose="020B0604020202020204" pitchFamily="34" charset="0"/>
              </a:rPr>
              <a:t>is a square-based </a:t>
            </a: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pyramid. The </a:t>
            </a:r>
            <a:r>
              <a:rPr lang="en-US" sz="2120" dirty="0">
                <a:latin typeface="Arial" panose="020B0604020202020204" pitchFamily="34" charset="0"/>
                <a:cs typeface="Arial" panose="020B0604020202020204" pitchFamily="34" charset="0"/>
              </a:rPr>
              <a:t>base BCDE lies in a horizontal </a:t>
            </a: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plane.</a:t>
            </a:r>
            <a:b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AB </a:t>
            </a:r>
            <a:r>
              <a:rPr lang="en-US" sz="2120" dirty="0">
                <a:latin typeface="Arial" panose="020B0604020202020204" pitchFamily="34" charset="0"/>
                <a:cs typeface="Arial" panose="020B0604020202020204" pitchFamily="34" charset="0"/>
              </a:rPr>
              <a:t>= AC = AD = AE = 24 </a:t>
            </a: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  <a:b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AM </a:t>
            </a:r>
            <a:r>
              <a:rPr lang="en-US" sz="2120" dirty="0">
                <a:latin typeface="Arial" panose="020B0604020202020204" pitchFamily="34" charset="0"/>
                <a:cs typeface="Arial" panose="020B0604020202020204" pitchFamily="34" charset="0"/>
              </a:rPr>
              <a:t>is perpendicular to the base, </a:t>
            </a:r>
            <a:endParaRPr lang="en-US" sz="21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buClr>
                <a:srgbClr val="C00000"/>
              </a:buClr>
              <a:buFont typeface="+mj-lt"/>
              <a:buAutoNum type="alphaLcPeriod"/>
              <a:tabLst>
                <a:tab pos="1028700" algn="l"/>
                <a:tab pos="2743200" algn="l"/>
              </a:tabLst>
            </a:pP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120" dirty="0">
                <a:latin typeface="Arial" panose="020B0604020202020204" pitchFamily="34" charset="0"/>
                <a:cs typeface="Arial" panose="020B0604020202020204" pitchFamily="34" charset="0"/>
              </a:rPr>
              <a:t>the length </a:t>
            </a: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</a:p>
          <a:p>
            <a:pPr marL="1200150" lvl="3" indent="-40005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CE     </a:t>
            </a:r>
          </a:p>
          <a:p>
            <a:pPr marL="1200150" lvl="3" indent="-40005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CM      </a:t>
            </a:r>
          </a:p>
          <a:p>
            <a:pPr marL="1200150" lvl="3" indent="-400050">
              <a:buClr>
                <a:srgbClr val="C00000"/>
              </a:buClr>
              <a:buFont typeface="+mj-lt"/>
              <a:buAutoNum type="romanLcPeriod"/>
              <a:tabLst>
                <a:tab pos="2743200" algn="l"/>
              </a:tabLst>
            </a:pP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en-US" sz="212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buClr>
                <a:srgbClr val="C00000"/>
              </a:buClr>
              <a:buFont typeface="+mj-lt"/>
              <a:buAutoNum type="alphaLcPeriod"/>
              <a:tabLst>
                <a:tab pos="1028700" algn="l"/>
                <a:tab pos="2743200" algn="l"/>
              </a:tabLst>
            </a:pP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12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angle </a:t>
            </a:r>
            <a:r>
              <a:rPr lang="en-US" sz="2120" dirty="0">
                <a:latin typeface="Arial" panose="020B0604020202020204" pitchFamily="34" charset="0"/>
                <a:cs typeface="Arial" panose="020B0604020202020204" pitchFamily="34" charset="0"/>
              </a:rPr>
              <a:t>that AB </a:t>
            </a: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makes </a:t>
            </a:r>
            <a:r>
              <a:rPr lang="en-US" sz="2120" dirty="0">
                <a:latin typeface="Arial" panose="020B0604020202020204" pitchFamily="34" charset="0"/>
                <a:cs typeface="Arial" panose="020B0604020202020204" pitchFamily="34" charset="0"/>
              </a:rPr>
              <a:t>with the </a:t>
            </a: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en-US" sz="2120" dirty="0">
                <a:latin typeface="Arial" panose="020B0604020202020204" pitchFamily="34" charset="0"/>
                <a:cs typeface="Arial" panose="020B0604020202020204" pitchFamily="34" charset="0"/>
              </a:rPr>
              <a:t>, correct to the nearest degree, </a:t>
            </a:r>
            <a:endParaRPr lang="en-US" sz="21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buClr>
                <a:srgbClr val="C00000"/>
              </a:buClr>
              <a:buFont typeface="+mj-lt"/>
              <a:buAutoNum type="alphaLcPeriod"/>
              <a:tabLst>
                <a:tab pos="1028700" algn="l"/>
                <a:tab pos="2743200" algn="l"/>
              </a:tabLst>
            </a:pP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120" dirty="0">
                <a:latin typeface="Arial" panose="020B0604020202020204" pitchFamily="34" charset="0"/>
                <a:cs typeface="Arial" panose="020B0604020202020204" pitchFamily="34" charset="0"/>
              </a:rPr>
              <a:t>the angle </a:t>
            </a: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US" sz="2120" dirty="0">
                <a:latin typeface="Arial" panose="020B0604020202020204" pitchFamily="34" charset="0"/>
                <a:cs typeface="Arial" panose="020B0604020202020204" pitchFamily="34" charset="0"/>
              </a:rPr>
              <a:t>AM and </a:t>
            </a: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120" dirty="0">
                <a:latin typeface="Arial" panose="020B0604020202020204" pitchFamily="34" charset="0"/>
                <a:cs typeface="Arial" panose="020B0604020202020204" pitchFamily="34" charset="0"/>
              </a:rPr>
              <a:t>face ACD,  </a:t>
            </a: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sz="2120" dirty="0"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  <a:r>
              <a:rPr lang="en-US" sz="2120" dirty="0" smtClean="0">
                <a:latin typeface="Arial" panose="020B0604020202020204" pitchFamily="34" charset="0"/>
                <a:cs typeface="Arial" panose="020B0604020202020204" pitchFamily="34" charset="0"/>
              </a:rPr>
              <a:t>nearest </a:t>
            </a:r>
            <a:r>
              <a:rPr lang="en-US" sz="2120" dirty="0">
                <a:latin typeface="Arial" panose="020B0604020202020204" pitchFamily="34" charset="0"/>
                <a:cs typeface="Arial" panose="020B0604020202020204" pitchFamily="34" charset="0"/>
              </a:rPr>
              <a:t>degree.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600" dirty="0" smtClean="0"/>
              <a:t>13.7 – </a:t>
            </a:r>
            <a:r>
              <a:rPr lang="en-US" sz="3600" dirty="0" smtClean="0"/>
              <a:t>Solving Problems in 3D</a:t>
            </a:r>
            <a:endParaRPr lang="en-GB" sz="36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72" y="3232226"/>
            <a:ext cx="2067558" cy="185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51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421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600" dirty="0" smtClean="0"/>
              <a:t>13.7 – </a:t>
            </a:r>
            <a:r>
              <a:rPr lang="en-US" sz="3600" dirty="0" smtClean="0"/>
              <a:t>Solving Problems in 3D</a:t>
            </a:r>
            <a:endParaRPr lang="en-GB" sz="3600" b="1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305905" y="1268760"/>
            <a:ext cx="5130191" cy="5298974"/>
            <a:chOff x="3483872" y="1089031"/>
            <a:chExt cx="5264592" cy="5298974"/>
          </a:xfrm>
        </p:grpSpPr>
        <p:sp>
          <p:nvSpPr>
            <p:cNvPr id="7" name="Round Diagonal Corner Rectangle 6"/>
            <p:cNvSpPr/>
            <p:nvPr/>
          </p:nvSpPr>
          <p:spPr>
            <a:xfrm>
              <a:off x="3491880" y="1089031"/>
              <a:ext cx="5256584" cy="5298974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ound Diagonal Corner Rectangle 7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63889" y="1666250"/>
              <a:ext cx="5095139" cy="4616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/>
                <a:t>The diagram shows a </a:t>
              </a: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>square-based </a:t>
              </a:r>
              <a:r>
                <a:rPr lang="en-US" sz="2100" dirty="0"/>
                <a:t>pyramid </a:t>
              </a: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>ABCDE.</a:t>
              </a:r>
              <a:endParaRPr lang="en-US" sz="2100" dirty="0"/>
            </a:p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>Each </a:t>
              </a:r>
              <a:r>
                <a:rPr lang="en-US" sz="2100" dirty="0"/>
                <a:t>triangular face is </a:t>
              </a:r>
              <a:r>
                <a:rPr lang="en-US" sz="2100" dirty="0" smtClean="0"/>
                <a:t/>
              </a:r>
              <a:br>
                <a:rPr lang="en-US" sz="2100" dirty="0" smtClean="0"/>
              </a:br>
              <a:r>
                <a:rPr lang="en-US" sz="2100" dirty="0" smtClean="0"/>
                <a:t>an </a:t>
              </a:r>
              <a:r>
                <a:rPr lang="en-US" sz="2100" dirty="0"/>
                <a:t>isosceles triangle, </a:t>
              </a:r>
              <a:endParaRPr lang="en-US" sz="2100" dirty="0" smtClean="0"/>
            </a:p>
            <a:p>
              <a:pPr marL="457200" indent="-457200">
                <a:spcAft>
                  <a:spcPts val="0"/>
                </a:spcAft>
                <a:buClr>
                  <a:srgbClr val="C00000"/>
                </a:buClr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100" dirty="0" smtClean="0"/>
                <a:t>Calculate </a:t>
              </a:r>
              <a:r>
                <a:rPr lang="en-US" sz="2100" dirty="0"/>
                <a:t>the length of the diagonal </a:t>
              </a:r>
              <a:r>
                <a:rPr lang="en-US" sz="2100" dirty="0" smtClean="0"/>
                <a:t>BD. Give </a:t>
              </a:r>
              <a:r>
                <a:rPr lang="en-US" sz="2100" dirty="0"/>
                <a:t>your answer correct to 3 significant figures, </a:t>
              </a:r>
              <a:endParaRPr lang="en-US" sz="2100" dirty="0" smtClean="0"/>
            </a:p>
            <a:p>
              <a:pPr marL="457200" indent="-457200">
                <a:spcAft>
                  <a:spcPts val="0"/>
                </a:spcAft>
                <a:buClr>
                  <a:srgbClr val="C00000"/>
                </a:buClr>
                <a:buFont typeface="+mj-lt"/>
                <a:buAutoNum type="alphaLcPeriod"/>
                <a:tabLst>
                  <a:tab pos="4972050" algn="r"/>
                </a:tabLst>
              </a:pPr>
              <a:r>
                <a:rPr lang="en-US" sz="2100" dirty="0" smtClean="0"/>
                <a:t>Calculate the area of triangle ABD.</a:t>
              </a:r>
              <a:br>
                <a:rPr lang="en-US" sz="2100" dirty="0" smtClean="0"/>
              </a:br>
              <a:r>
                <a:rPr lang="en-US" sz="2100" dirty="0" smtClean="0"/>
                <a:t>Give your answer correct to 3 significant figures. 	</a:t>
              </a:r>
              <a:r>
                <a:rPr lang="en-US" sz="2100" b="1" dirty="0" smtClean="0"/>
                <a:t>(6 marks)</a:t>
              </a:r>
              <a:endParaRPr lang="en-US" sz="2100" b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365" y="1851333"/>
            <a:ext cx="2108723" cy="21965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H="1">
            <a:off x="5580112" y="5333141"/>
            <a:ext cx="3196206" cy="1264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Q7 strategy hint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For each part, draw a right-angled triangle and label it with the given information.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782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421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8"/>
              <a:tabLst>
                <a:tab pos="1028700" algn="l"/>
                <a:tab pos="2743200" algn="l"/>
              </a:tabLst>
            </a:pP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Problem-solving</a:t>
            </a:r>
            <a:r>
              <a:rPr lang="en-US" sz="2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ABCDE is a pyramid with a rectangular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base.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AB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= AC = AD = AE =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28cm.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size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of angle BAD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nearest degree.</a:t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457200">
              <a:buClr>
                <a:srgbClr val="C00000"/>
              </a:buClr>
              <a:buFont typeface="+mj-lt"/>
              <a:buAutoNum type="arabicPeriod" startAt="8"/>
              <a:tabLst>
                <a:tab pos="1028700" algn="l"/>
                <a:tab pos="2743200" algn="l"/>
              </a:tabLst>
            </a:pPr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</a:t>
            </a:r>
            <a:r>
              <a:rPr lang="en-US" sz="2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When you answered the questions in this lesson, did you make any mistakes? Do you understand where you went wrong? Was there a pattern?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600" dirty="0" smtClean="0"/>
              <a:t>13.7 – </a:t>
            </a:r>
            <a:r>
              <a:rPr lang="en-US" sz="3600" dirty="0" smtClean="0"/>
              <a:t>Solving Problems in 3D</a:t>
            </a:r>
            <a:endParaRPr lang="en-GB" sz="3600" b="1" dirty="0" smtClean="0"/>
          </a:p>
        </p:txBody>
      </p:sp>
      <p:sp>
        <p:nvSpPr>
          <p:cNvPr id="8" name="Rectangle 7"/>
          <p:cNvSpPr/>
          <p:nvPr/>
        </p:nvSpPr>
        <p:spPr>
          <a:xfrm flipH="1">
            <a:off x="251520" y="3717032"/>
            <a:ext cx="2592288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Sketch triangle BAD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1468" y="2370107"/>
            <a:ext cx="2166636" cy="235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712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13.8 – </a:t>
            </a:r>
            <a:r>
              <a:rPr lang="en-US" sz="3200" dirty="0" smtClean="0"/>
              <a:t>Transforming Trigonometric Graphs 1</a:t>
            </a:r>
            <a:endParaRPr lang="en-GB" sz="32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418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55792"/>
              </p:ext>
            </p:extLst>
          </p:nvPr>
        </p:nvGraphicFramePr>
        <p:xfrm>
          <a:off x="251518" y="1314045"/>
          <a:ext cx="8568952" cy="467143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522060"/>
                <a:gridCol w="5904654"/>
              </a:tblGrid>
              <a:tr h="541395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 You Know?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861592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Recognise how changes in a function affect trigonometric graphs.</a:t>
                      </a:r>
                      <a:endParaRPr lang="en-US" sz="25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you plot the depth of water in a harbour against time, the graph is a simple transformation of a simple sine or cosine curve. The same is true of many quantities that vary over time, including mains voltage and light waves.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447464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5149">
                <a:tc gridSpan="3">
                  <a:txBody>
                    <a:bodyPr/>
                    <a:lstStyle/>
                    <a:p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Find the image of the point (3,5) under each of these transformations, </a:t>
                      </a:r>
                      <a:r>
                        <a:rPr lang="en-US" sz="2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</a:t>
                      </a: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reflection in the x-axis   </a:t>
                      </a:r>
                      <a:r>
                        <a:rPr lang="en-US" sz="2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reflection in the y-axis   </a:t>
                      </a:r>
                      <a:r>
                        <a:rPr lang="en-US" sz="2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  <a:r>
                        <a:rPr lang="en-US" sz="2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rotation through 180° about (0,0)</a:t>
                      </a:r>
                      <a:endParaRPr lang="en-US" sz="250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153043" y="6198462"/>
            <a:ext cx="8753670" cy="470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6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46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46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46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13.8</a:t>
            </a:r>
            <a:endParaRPr lang="en-US" sz="24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6337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421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9" name="Flowchart: Delay 8"/>
          <p:cNvSpPr/>
          <p:nvPr/>
        </p:nvSpPr>
        <p:spPr>
          <a:xfrm flipH="1">
            <a:off x="5215019" y="1196752"/>
            <a:ext cx="365093" cy="536937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60840" cy="648072"/>
          </a:xfrm>
        </p:spPr>
        <p:txBody>
          <a:bodyPr>
            <a:noAutofit/>
          </a:bodyPr>
          <a:lstStyle/>
          <a:p>
            <a:r>
              <a:rPr lang="en-GB" sz="3200" dirty="0" smtClean="0"/>
              <a:t>13.8 – </a:t>
            </a:r>
            <a:r>
              <a:rPr lang="en-US" sz="3200" dirty="0" smtClean="0"/>
              <a:t>Transforming Trigonometric Graphs 1</a:t>
            </a:r>
            <a:endParaRPr lang="en-GB" sz="3200" b="1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251521" y="1196752"/>
            <a:ext cx="4752528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/>
              <a:tabLst>
                <a:tab pos="1028700" algn="l"/>
                <a:tab pos="2286000" algn="l"/>
              </a:tabLst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Write down the exact value of </a:t>
            </a:r>
            <a:endParaRPr lang="en-US" sz="3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buClr>
                <a:srgbClr val="C00000"/>
              </a:buClr>
              <a:buFont typeface="+mj-lt"/>
              <a:buAutoNum type="alphaLcPeriod"/>
              <a:tabLst>
                <a:tab pos="2343150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 sin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60°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tan 30° </a:t>
            </a:r>
            <a:endParaRPr lang="en-US" sz="3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 startAt="3"/>
              <a:tabLst>
                <a:tab pos="2343150" algn="l"/>
              </a:tabLst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cos45°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sin0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endParaRPr lang="en-US" sz="3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 startAt="5"/>
              <a:tabLst>
                <a:tab pos="2343150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cos 90°	</a:t>
            </a:r>
            <a:r>
              <a:rPr lang="en-US" sz="3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 tan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60°.</a:t>
            </a:r>
          </a:p>
          <a:p>
            <a:pPr lvl="1" indent="-457200">
              <a:buClr>
                <a:srgbClr val="C00000"/>
              </a:buClr>
              <a:buFont typeface="+mj-lt"/>
              <a:buAutoNum type="arabicPeriod"/>
              <a:tabLst>
                <a:tab pos="1028700" algn="l"/>
                <a:tab pos="2286000" algn="l"/>
              </a:tabLst>
            </a:pP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these graphs for values of x from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0 to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360°.</a:t>
            </a:r>
          </a:p>
          <a:p>
            <a:pPr marL="857250" lvl="2" indent="-400050">
              <a:buClr>
                <a:srgbClr val="C00000"/>
              </a:buClr>
              <a:buFont typeface="+mj-lt"/>
              <a:buAutoNum type="alphaLcPeriod"/>
              <a:tabLst>
                <a:tab pos="1028700" algn="l"/>
                <a:tab pos="2286000" algn="l"/>
              </a:tabLst>
            </a:pP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sin </a:t>
            </a: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</a:p>
          <a:p>
            <a:pPr marL="857250" lvl="2" indent="-400050">
              <a:buClr>
                <a:srgbClr val="C00000"/>
              </a:buClr>
              <a:buFont typeface="+mj-lt"/>
              <a:buAutoNum type="alphaLcPeriod"/>
              <a:tabLst>
                <a:tab pos="1028700" algn="l"/>
                <a:tab pos="2286000" algn="l"/>
              </a:tabLst>
            </a:pP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cos </a:t>
            </a: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marL="857250" lvl="2" indent="-400050">
              <a:buClr>
                <a:srgbClr val="C00000"/>
              </a:buClr>
              <a:buFont typeface="+mj-lt"/>
              <a:buAutoNum type="alphaLcPeriod" startAt="3"/>
              <a:tabLst>
                <a:tab pos="1028700" algn="l"/>
                <a:tab pos="2286000" algn="l"/>
              </a:tabLst>
            </a:pP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tan </a:t>
            </a:r>
            <a:r>
              <a:rPr lang="en-US" sz="3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3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7780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422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1" y="1196752"/>
            <a:ext cx="504056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buClr>
                <a:srgbClr val="C00000"/>
              </a:buClr>
              <a:buFont typeface="+mj-lt"/>
              <a:buAutoNum type="arabicPeriod" startAt="3"/>
              <a:tabLst>
                <a:tab pos="1028700" algn="l"/>
                <a:tab pos="2286000" algn="l"/>
              </a:tabLs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Here is the graph of y =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sin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for -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180° ≤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180°.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1028700" algn="l"/>
                <a:tab pos="22860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Copy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table.</a:t>
            </a:r>
          </a:p>
          <a:p>
            <a:pPr marL="1257300" lvl="3" indent="-342900">
              <a:buClr>
                <a:srgbClr val="C00000"/>
              </a:buClr>
              <a:buFont typeface="+mj-lt"/>
              <a:buAutoNum type="romanLcPeriod"/>
              <a:tabLst>
                <a:tab pos="22860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the values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sin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at points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to H on the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graph.</a:t>
            </a:r>
          </a:p>
          <a:p>
            <a:pPr marL="1257300" lvl="3" indent="-342900">
              <a:buClr>
                <a:srgbClr val="C00000"/>
              </a:buClr>
              <a:buFont typeface="+mj-lt"/>
              <a:buAutoNum type="romanLcPeriod"/>
              <a:tabLst>
                <a:tab pos="22860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-value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write in the value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of -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22860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graph of y = -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for -180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° ≤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180°.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2286000" algn="l"/>
              </a:tabLs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how the graph of y =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is transformed to give the graph of y = -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13.8 – </a:t>
            </a:r>
            <a:r>
              <a:rPr lang="en-US" sz="3200" dirty="0" smtClean="0"/>
              <a:t>Transforming Trigonometric Graphs 1</a:t>
            </a:r>
            <a:endParaRPr lang="en-GB" sz="32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840" y="1196752"/>
            <a:ext cx="548640" cy="548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7068" y="1840333"/>
            <a:ext cx="4050665" cy="1804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3693752"/>
            <a:ext cx="3496260" cy="158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191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422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2233895"/>
            <a:ext cx="5256583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buClr>
                <a:srgbClr val="C00000"/>
              </a:buClr>
              <a:buFont typeface="+mj-lt"/>
              <a:buAutoNum type="arabicPeriod" startAt="4"/>
              <a:tabLst>
                <a:tab pos="857250" algn="l"/>
                <a:tab pos="2286000" algn="l"/>
              </a:tabLst>
            </a:pPr>
            <a:r>
              <a:rPr lang="en-US" sz="23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	Use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your table from 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Add a 	column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for sin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(-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Find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	sine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values from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graph to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	fill in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sin (-	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column,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-400050">
              <a:buClr>
                <a:srgbClr val="C00000"/>
              </a:buClr>
              <a:buFont typeface="+mj-lt"/>
              <a:buAutoNum type="alphaLcPeriod" startAt="2"/>
              <a:tabLst>
                <a:tab pos="22860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graph of y = sin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(-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for -180° ≤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180°. </a:t>
            </a:r>
          </a:p>
          <a:p>
            <a:pPr marL="857250" lvl="2" indent="-400050">
              <a:buClr>
                <a:srgbClr val="C00000"/>
              </a:buClr>
              <a:buFont typeface="+mj-lt"/>
              <a:buAutoNum type="alphaLcPeriod" startAt="2"/>
              <a:tabLst>
                <a:tab pos="22860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transformation that turns the graph of y = sin 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into the graph of y = sin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(-</a:t>
            </a:r>
            <a:r>
              <a:rPr lang="en-US" sz="2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13.8 – </a:t>
            </a:r>
            <a:r>
              <a:rPr lang="en-US" sz="3200" dirty="0" smtClean="0"/>
              <a:t>Transforming Trigonometric Graphs 1</a:t>
            </a:r>
            <a:endParaRPr lang="en-GB" sz="3200" b="1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251520" y="1281828"/>
            <a:ext cx="8568952" cy="809798"/>
            <a:chOff x="150164" y="6494199"/>
            <a:chExt cx="8568952" cy="809798"/>
          </a:xfrm>
        </p:grpSpPr>
        <p:sp>
          <p:nvSpPr>
            <p:cNvPr id="10" name="Rectangle 9"/>
            <p:cNvSpPr/>
            <p:nvPr/>
          </p:nvSpPr>
          <p:spPr>
            <a:xfrm flipH="1">
              <a:off x="164901" y="6673055"/>
              <a:ext cx="8554215" cy="63094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graph of y = </a:t>
              </a:r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0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the reflection of the graph of y = 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f(</a:t>
              </a:r>
              <a:r>
                <a:rPr lang="en-US" sz="20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x-axis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2" name="Pentagon 11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8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580112" y="2221102"/>
            <a:ext cx="3200036" cy="349444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293110"/>
            <a:ext cx="548640" cy="54864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520" y="5715546"/>
            <a:ext cx="8568952" cy="809798"/>
            <a:chOff x="150164" y="6494199"/>
            <a:chExt cx="8568952" cy="809798"/>
          </a:xfrm>
        </p:grpSpPr>
        <p:sp>
          <p:nvSpPr>
            <p:cNvPr id="15" name="Rectangle 14"/>
            <p:cNvSpPr/>
            <p:nvPr/>
          </p:nvSpPr>
          <p:spPr>
            <a:xfrm flipH="1">
              <a:off x="164901" y="6673055"/>
              <a:ext cx="8554215" cy="63094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graph of y = </a:t>
              </a:r>
              <a:r>
                <a:rPr lang="en-US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(-</a:t>
              </a:r>
              <a:r>
                <a:rPr lang="en-US" sz="20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the reflection of the graph of y = 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f(</a:t>
              </a:r>
              <a:r>
                <a:rPr lang="en-US" sz="20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</a:t>
              </a:r>
              <a:r>
                <a:rPr lang="en-US" sz="20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-axis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6" name="Pentagon 15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9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2985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422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buClr>
                <a:srgbClr val="C00000"/>
              </a:buClr>
              <a:buFont typeface="+mj-lt"/>
              <a:buAutoNum type="arabicPeriod" startAt="5"/>
              <a:tabLst>
                <a:tab pos="1028700" algn="l"/>
                <a:tab pos="2286000" algn="l"/>
              </a:tabLs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Here is the graph of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tan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for -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180° ≤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180°. 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graph of </a:t>
            </a: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tan(-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 for -180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° ≤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°.</a:t>
            </a:r>
            <a:endParaRPr lang="en-US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13.8 – </a:t>
            </a:r>
            <a:r>
              <a:rPr lang="en-US" sz="3200" dirty="0" smtClean="0"/>
              <a:t>Transforming Trigonometric Graphs 1</a:t>
            </a:r>
            <a:endParaRPr lang="en-GB" sz="32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1246694"/>
            <a:ext cx="548640" cy="54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10" y="3286398"/>
            <a:ext cx="5257803" cy="29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182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13 – Prior Knowledge Check</a:t>
            </a:r>
            <a:endParaRPr lang="en-GB" sz="40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400</a:t>
            </a:r>
            <a:endParaRPr lang="en-GB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196752"/>
            <a:ext cx="468052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tabLst>
                <a:tab pos="1079500" algn="l"/>
                <a:tab pos="1993900" algn="l"/>
                <a:tab pos="2743200" algn="l"/>
              </a:tabLst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Graphical fluency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10"/>
              <a:tabLst>
                <a:tab pos="969963" algn="l"/>
                <a:tab pos="1993900" algn="l"/>
                <a:tab pos="2743200" algn="l"/>
              </a:tabLst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Copy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complete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table for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6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 startAt="2"/>
              <a:tabLst>
                <a:tab pos="969963" algn="l"/>
                <a:tab pos="1993900" algn="l"/>
                <a:tab pos="2743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Draw the graph of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- 6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for 0 ≤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≤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</a:p>
          <a:p>
            <a:pPr marL="971550" lvl="1" indent="-514350">
              <a:buClr>
                <a:srgbClr val="C00000"/>
              </a:buClr>
              <a:buFont typeface="+mj-lt"/>
              <a:buAutoNum type="alphaLcPeriod" startAt="2"/>
              <a:tabLst>
                <a:tab pos="969963" algn="l"/>
                <a:tab pos="19939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your graph to solve the equation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6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-5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C00000"/>
              </a:buClr>
              <a:tabLst>
                <a:tab pos="969963" algn="l"/>
                <a:tab pos="1993900" algn="l"/>
                <a:tab pos="2743200" algn="l"/>
              </a:tabLst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Challenge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 startAt="11"/>
              <a:tabLst>
                <a:tab pos="969963" algn="l"/>
                <a:tab pos="1993900" algn="l"/>
                <a:tab pos="2743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diagram shows a sequence of isosceles right-angled triangles A, B, 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...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sequence and find the length of the hypotenuse of triangle H.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043521"/>
              </p:ext>
            </p:extLst>
          </p:nvPr>
        </p:nvGraphicFramePr>
        <p:xfrm>
          <a:off x="4932041" y="1268760"/>
          <a:ext cx="3816423" cy="961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0059"/>
                <a:gridCol w="447091"/>
                <a:gridCol w="447090"/>
                <a:gridCol w="447091"/>
                <a:gridCol w="486273"/>
                <a:gridCol w="486273"/>
                <a:gridCol w="486273"/>
                <a:gridCol w="486273"/>
              </a:tblGrid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816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969" y="3850198"/>
            <a:ext cx="3924503" cy="274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79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422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buClr>
                <a:srgbClr val="C00000"/>
              </a:buClr>
              <a:buFont typeface="+mj-lt"/>
              <a:buAutoNum type="arabicPeriod" startAt="6"/>
              <a:tabLst>
                <a:tab pos="1028700" algn="l"/>
                <a:tab pos="2286000" algn="l"/>
              </a:tabLst>
            </a:pPr>
            <a:r>
              <a:rPr lang="en-US" sz="2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	Look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at your graph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	-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for -180° ≤ 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≤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180° in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. What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transformations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	will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turn the graph of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into the graph of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	y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-sin(-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)? </a:t>
            </a:r>
          </a:p>
          <a:p>
            <a:pPr marL="971550" lvl="2" indent="-514350">
              <a:buClr>
                <a:srgbClr val="C00000"/>
              </a:buClr>
              <a:buFont typeface="+mj-lt"/>
              <a:buAutoNum type="alphaLcPeriod" startAt="2"/>
              <a:tabLst>
                <a:tab pos="1028700" algn="l"/>
                <a:tab pos="2286000" algn="l"/>
              </a:tabLst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the graph of y =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-sin(-</a:t>
            </a:r>
            <a:r>
              <a:rPr lang="en-US" sz="2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What do you notice?</a:t>
            </a:r>
            <a:endParaRPr lang="en-US" sz="25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13.8 – </a:t>
            </a:r>
            <a:r>
              <a:rPr lang="en-US" sz="3200" dirty="0" smtClean="0"/>
              <a:t>Transforming Trigonometric Graphs 1</a:t>
            </a:r>
            <a:endParaRPr lang="en-GB" sz="32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1246694"/>
            <a:ext cx="548640" cy="5486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1520" y="4509120"/>
            <a:ext cx="5213924" cy="2040904"/>
            <a:chOff x="150164" y="6494199"/>
            <a:chExt cx="5213924" cy="2040904"/>
          </a:xfrm>
        </p:grpSpPr>
        <p:sp>
          <p:nvSpPr>
            <p:cNvPr id="8" name="Rectangle 7"/>
            <p:cNvSpPr/>
            <p:nvPr/>
          </p:nvSpPr>
          <p:spPr>
            <a:xfrm flipH="1">
              <a:off x="150164" y="6673055"/>
              <a:ext cx="5213924" cy="18620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effectLst>
              <a:outerShdw blurRad="1651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274320" rtlCol="0" anchor="t" anchorCtr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graph of y = </a:t>
              </a:r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-f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(-</a:t>
              </a:r>
              <a:r>
                <a:rPr lang="en-US" sz="20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a reflection of the graph of y = </a:t>
              </a:r>
              <a:r>
                <a:rPr lang="en-US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0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</a:t>
              </a:r>
              <a:r>
                <a:rPr lang="en-US" sz="20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-axis 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then the </a:t>
              </a:r>
              <a:r>
                <a:rPr lang="en-US" sz="20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-axis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or vice versa. These two reflections are equivalent to a rotation of 180° about the origin.</a:t>
              </a:r>
            </a:p>
          </p:txBody>
        </p:sp>
        <p:sp>
          <p:nvSpPr>
            <p:cNvPr id="9" name="Pentagon 8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02744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422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buClr>
                <a:srgbClr val="C00000"/>
              </a:buClr>
              <a:buFont typeface="+mj-lt"/>
              <a:buAutoNum type="arabicPeriod" startAt="7"/>
              <a:tabLst>
                <a:tab pos="1028700" algn="l"/>
                <a:tab pos="2286000" algn="l"/>
              </a:tabLs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Explain why the graph of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-sin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(-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is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same as the graph of y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lvl="1" indent="-514350">
              <a:buClr>
                <a:srgbClr val="C00000"/>
              </a:buClr>
              <a:buFont typeface="+mj-lt"/>
              <a:buAutoNum type="arabicPeriod" startAt="7"/>
              <a:tabLst>
                <a:tab pos="1028700" algn="l"/>
                <a:tab pos="2286000" algn="l"/>
              </a:tabLst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Sketch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graph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for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-180° ≤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180°.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2" indent="-457200">
              <a:buClr>
                <a:srgbClr val="C00000"/>
              </a:buClr>
              <a:buFont typeface="+mj-lt"/>
              <a:buAutoNum type="alphaLcPeriod" startAt="2"/>
              <a:tabLst>
                <a:tab pos="1028700" algn="l"/>
                <a:tab pos="22860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graph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-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cos(-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1" indent="-514350">
              <a:buClr>
                <a:srgbClr val="C00000"/>
              </a:buClr>
              <a:buFont typeface="+mj-lt"/>
              <a:buAutoNum type="arabicPeriod" startAt="7"/>
              <a:tabLst>
                <a:tab pos="1028700" algn="l"/>
                <a:tab pos="2286000" algn="l"/>
              </a:tabLst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Describe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transformation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that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maps the graph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tan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the graph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tan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(-	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971550" lvl="2" indent="-514350">
              <a:buClr>
                <a:srgbClr val="C00000"/>
              </a:buClr>
              <a:buFont typeface="+mj-lt"/>
              <a:buAutoNum type="alphaLcPeriod" startAt="2"/>
              <a:tabLst>
                <a:tab pos="1028700" algn="l"/>
                <a:tab pos="22860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graph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tan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the graph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tan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(-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the interval 0 to 360°.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13.8 – </a:t>
            </a:r>
            <a:r>
              <a:rPr lang="en-US" sz="3200" dirty="0" smtClean="0"/>
              <a:t>Transforming Trigonometric Graphs 1</a:t>
            </a:r>
            <a:endParaRPr lang="en-GB" sz="32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2808352"/>
            <a:ext cx="548640" cy="5486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H="1">
            <a:off x="5580112" y="1196752"/>
            <a:ext cx="3196206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Q7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Sketch the graphs.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5580112" y="2001034"/>
            <a:ext cx="3196206" cy="707886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Q8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Rotate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en-US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180° about the origin.</a:t>
            </a:r>
          </a:p>
        </p:txBody>
      </p:sp>
    </p:spTree>
    <p:extLst>
      <p:ext uri="{BB962C8B-B14F-4D97-AF65-F5344CB8AC3E}">
        <p14:creationId xmlns:p14="http://schemas.microsoft.com/office/powerpoint/2010/main" val="16506663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423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buClr>
                <a:srgbClr val="C00000"/>
              </a:buClr>
              <a:buFont typeface="+mj-lt"/>
              <a:buAutoNum type="arabicPeriod" startAt="10"/>
              <a:tabLst>
                <a:tab pos="1028700" algn="l"/>
                <a:tab pos="2286000" algn="l"/>
              </a:tabLst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Describe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transformation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that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maps the graph of ^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graph of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-	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71550" lvl="2" indent="-514350">
              <a:buClr>
                <a:srgbClr val="C00000"/>
              </a:buClr>
              <a:buFont typeface="+mj-lt"/>
              <a:buAutoNum type="alphaLcPeriod" startAt="2"/>
              <a:tabLst>
                <a:tab pos="1028700" algn="l"/>
                <a:tab pos="22860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graphs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-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the interval -180° to 180°.</a:t>
            </a:r>
          </a:p>
          <a:p>
            <a:pPr marL="514350" lvl="1" indent="-514350">
              <a:buClr>
                <a:srgbClr val="C00000"/>
              </a:buClr>
              <a:buFont typeface="+mj-lt"/>
              <a:buAutoNum type="arabicPeriod" startAt="10"/>
              <a:tabLst>
                <a:tab pos="1028700" algn="l"/>
                <a:tab pos="2286000" algn="l"/>
              </a:tabLst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Describe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transformation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that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maps the graph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graph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-tan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(-	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2" indent="-514350">
              <a:buClr>
                <a:srgbClr val="C00000"/>
              </a:buClr>
              <a:buFont typeface="+mj-lt"/>
              <a:buAutoNum type="alphaLcPeriod" startAt="2"/>
              <a:tabLst>
                <a:tab pos="1028700" algn="l"/>
                <a:tab pos="22860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graphs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-tan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(-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interval -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180° to 180°.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13.8 – </a:t>
            </a:r>
            <a:r>
              <a:rPr lang="en-US" sz="3200" dirty="0" smtClean="0"/>
              <a:t>Transforming Trigonometric Graphs 1</a:t>
            </a:r>
            <a:endParaRPr lang="en-GB" sz="32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6792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423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13.8 – </a:t>
            </a:r>
            <a:r>
              <a:rPr lang="en-US" sz="3200" dirty="0" smtClean="0"/>
              <a:t>Transforming Trigonometric Graphs 1</a:t>
            </a:r>
            <a:endParaRPr lang="en-GB" sz="32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824" y="1268760"/>
            <a:ext cx="548640" cy="548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H="1">
            <a:off x="272632" y="5783083"/>
            <a:ext cx="5204539" cy="7694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Q12 strategy hint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This curve is a transformation of the graph of y = sin*.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5905" y="1268759"/>
            <a:ext cx="5130191" cy="4362872"/>
            <a:chOff x="3483872" y="1089030"/>
            <a:chExt cx="5264592" cy="4362872"/>
          </a:xfrm>
        </p:grpSpPr>
        <p:sp>
          <p:nvSpPr>
            <p:cNvPr id="9" name="Round Diagonal Corner Rectangle 8"/>
            <p:cNvSpPr/>
            <p:nvPr/>
          </p:nvSpPr>
          <p:spPr>
            <a:xfrm>
              <a:off x="3491880" y="1089030"/>
              <a:ext cx="5256584" cy="4362871"/>
            </a:xfrm>
            <a:prstGeom prst="round2DiagRect">
              <a:avLst>
                <a:gd name="adj1" fmla="val 0"/>
                <a:gd name="adj2" fmla="val 10084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ound Diagonal Corner Rectangle 9"/>
            <p:cNvSpPr/>
            <p:nvPr/>
          </p:nvSpPr>
          <p:spPr>
            <a:xfrm>
              <a:off x="3483872" y="1089031"/>
              <a:ext cx="5256584" cy="47211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Exam-Style Questions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63889" y="1666250"/>
              <a:ext cx="5095139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4972050" algn="r"/>
                </a:tabLst>
              </a:pPr>
              <a:r>
                <a:rPr lang="en-US" sz="2400" dirty="0"/>
                <a:t>Here is a sketch of the graph of </a:t>
              </a:r>
              <a:r>
                <a:rPr lang="en-US" sz="2400" i="1" dirty="0"/>
                <a:t>y</a:t>
              </a:r>
              <a:r>
                <a:rPr lang="en-US" sz="2400" dirty="0"/>
                <a:t> = -</a:t>
              </a:r>
              <a:r>
                <a:rPr lang="en-US" sz="2400" dirty="0" err="1" smtClean="0"/>
                <a:t>sin</a:t>
              </a:r>
              <a:r>
                <a:rPr lang="en-US" sz="2400" i="1" dirty="0" err="1" smtClean="0"/>
                <a:t>x</a:t>
              </a:r>
              <a:r>
                <a:rPr lang="en-US" sz="2400" dirty="0"/>
                <a:t>.</a:t>
              </a:r>
              <a:br>
                <a:rPr lang="en-US" sz="2400" dirty="0"/>
              </a:b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2400" dirty="0"/>
                <a:t/>
              </a:r>
              <a:br>
                <a:rPr lang="en-US" sz="2400" dirty="0"/>
              </a:br>
              <a:r>
                <a:rPr lang="en-US" sz="2400" dirty="0"/>
                <a:t>Write down the coordinates of each of the labelled points. </a:t>
              </a:r>
              <a:r>
                <a:rPr lang="en-US" sz="2400" dirty="0" smtClean="0"/>
                <a:t>	</a:t>
              </a:r>
              <a:r>
                <a:rPr lang="en-US" sz="2400" b="1" dirty="0" smtClean="0"/>
                <a:t>(</a:t>
              </a:r>
              <a:r>
                <a:rPr lang="en-US" sz="2400" b="1" dirty="0"/>
                <a:t>3 marks)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24" y="2699837"/>
            <a:ext cx="3827775" cy="207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16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13.9 – </a:t>
            </a:r>
            <a:r>
              <a:rPr lang="en-US" sz="3200" dirty="0" smtClean="0"/>
              <a:t>Transforming Trigonometric Graphs 2</a:t>
            </a:r>
            <a:endParaRPr lang="en-GB" sz="3200" b="1" dirty="0" smtClean="0"/>
          </a:p>
        </p:txBody>
      </p:sp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651030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Page 423</a:t>
            </a:r>
            <a:endParaRPr lang="en-GB" sz="1300" b="1" dirty="0"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44267"/>
              </p:ext>
            </p:extLst>
          </p:nvPr>
        </p:nvGraphicFramePr>
        <p:xfrm>
          <a:off x="251518" y="1314045"/>
          <a:ext cx="8568952" cy="465619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142238"/>
                <a:gridCol w="1170132"/>
                <a:gridCol w="5256582"/>
              </a:tblGrid>
              <a:tr h="541395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Objectives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Did You Know?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861592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Recognise how changes in a function affect trigonometric graphs.</a:t>
                      </a:r>
                      <a:endParaRPr lang="en-US" sz="32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sine and cosine curves are identical in shape but 90</a:t>
                      </a:r>
                      <a:r>
                        <a:rPr lang="en-US" sz="32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‘out of phase’,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meaning that you can shift one horizontally to get the other.</a:t>
                      </a:r>
                      <a:endPara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</a:tr>
              <a:tr h="447464">
                <a:tc>
                  <a:txBody>
                    <a:bodyPr/>
                    <a:lstStyle/>
                    <a:p>
                      <a:r>
                        <a:rPr kumimoji="0"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Fluency</a:t>
                      </a:r>
                      <a:endParaRPr kumimoji="0" lang="en-US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5149">
                <a:tc gridSpan="3"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the graph of </a:t>
                      </a:r>
                      <a:r>
                        <a:rPr lang="en-US" sz="3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-cos(-</a:t>
                      </a:r>
                      <a:r>
                        <a:rPr lang="en-US" sz="32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the same as the graph of </a:t>
                      </a:r>
                      <a:r>
                        <a:rPr lang="en-US" sz="32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cos </a:t>
                      </a:r>
                      <a:r>
                        <a:rPr lang="en-US" sz="32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200" baseline="30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8B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 flipH="1">
            <a:off x="153043" y="6198462"/>
            <a:ext cx="8753670" cy="4708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6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en-US" sz="246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246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Homework, practice and support: Higher </a:t>
            </a:r>
            <a:r>
              <a:rPr lang="en-US" sz="246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13.9</a:t>
            </a:r>
            <a:endParaRPr lang="en-US" sz="246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940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423</a:t>
            </a:r>
            <a:endParaRPr lang="en-GB" sz="1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521" y="1196752"/>
                <a:ext cx="4824536" cy="3565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0050" lvl="1" indent="-400050">
                  <a:buClr>
                    <a:srgbClr val="C00000"/>
                  </a:buClr>
                  <a:buFont typeface="+mj-lt"/>
                  <a:buAutoNum type="arabicPeriod"/>
                  <a:tabLst>
                    <a:tab pos="800100" algn="l"/>
                    <a:tab pos="2286000" algn="l"/>
                  </a:tabLst>
                </a:pPr>
                <a:r>
                  <a:rPr lang="en-US" sz="24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	The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point (30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0.5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is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translated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by the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vector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b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What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are the coordinates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of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new point? </a:t>
                </a:r>
                <a:endParaRPr 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2" indent="-400050">
                  <a:buClr>
                    <a:srgbClr val="C00000"/>
                  </a:buClr>
                  <a:buFont typeface="+mj-lt"/>
                  <a:buAutoNum type="alphaLcPeriod" startAt="2"/>
                  <a:tabLst>
                    <a:tab pos="2286000" algn="l"/>
                  </a:tabLst>
                </a:pP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point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(45,1) is translated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by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vector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type m:val="noBar"/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400" dirty="0"/>
                  <a:t>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What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are the coordinates of the new point?</a:t>
                </a:r>
                <a:endParaRPr lang="en-US" sz="24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" y="1196752"/>
                <a:ext cx="4824536" cy="3565207"/>
              </a:xfrm>
              <a:prstGeom prst="rect">
                <a:avLst/>
              </a:prstGeom>
              <a:blipFill rotWithShape="0">
                <a:blip r:embed="rId4"/>
                <a:stretch>
                  <a:fillRect l="-1641" t="-1197" b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13.9 – </a:t>
            </a:r>
            <a:r>
              <a:rPr lang="en-US" sz="3200" dirty="0" smtClean="0"/>
              <a:t>Transforming Trigonometric Graphs 2</a:t>
            </a:r>
            <a:endParaRPr lang="en-GB" sz="3200" b="1" dirty="0" smtClean="0"/>
          </a:p>
        </p:txBody>
      </p:sp>
      <p:sp>
        <p:nvSpPr>
          <p:cNvPr id="7" name="Flowchart: Delay 6"/>
          <p:cNvSpPr/>
          <p:nvPr/>
        </p:nvSpPr>
        <p:spPr>
          <a:xfrm flipH="1">
            <a:off x="5220071" y="1196752"/>
            <a:ext cx="360040" cy="3312368"/>
          </a:xfrm>
          <a:prstGeom prst="flowChartDelay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1520" y="4797152"/>
            <a:ext cx="5213924" cy="1736142"/>
            <a:chOff x="150164" y="6494199"/>
            <a:chExt cx="5213924" cy="17361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 flipH="1">
                  <a:off x="150164" y="6673055"/>
                  <a:ext cx="5213924" cy="155728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tIns="274320" rtlCol="0" anchor="t" anchorCtr="0">
                  <a:spAutoFit/>
                </a:bodyPr>
                <a:lstStyle/>
                <a:p>
                  <a:r>
                    <a:rPr lang="en-US" sz="25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 graph of y = </a:t>
                  </a:r>
                  <a:r>
                    <a:rPr lang="en-US" sz="2500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f(</a:t>
                  </a:r>
                  <a:r>
                    <a:rPr lang="en-US" sz="2500" b="1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en-US" sz="2500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</a:t>
                  </a:r>
                  <a:r>
                    <a:rPr lang="en-US" sz="25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+ a</a:t>
                  </a:r>
                  <a:r>
                    <a:rPr lang="en-US" sz="25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is the translation of the graph of </a:t>
                  </a:r>
                  <a:r>
                    <a:rPr lang="en-US" sz="2500" i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  <a:r>
                    <a:rPr lang="en-US" sz="25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= </a:t>
                  </a:r>
                  <a:r>
                    <a:rPr lang="en-US" sz="25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f(</a:t>
                  </a:r>
                  <a:r>
                    <a:rPr lang="en-US" sz="2500" i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  <a:r>
                    <a:rPr lang="en-US" sz="25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by (</a:t>
                  </a:r>
                  <a14:m>
                    <m:oMath xmlns:m="http://schemas.openxmlformats.org/officeDocument/2006/math">
                      <m:f>
                        <m:fPr>
                          <m:type m:val="noBar"/>
                          <m:ctrlPr>
                            <a:rPr lang="en-US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num>
                        <m:den>
                          <m:r>
                            <a:rPr lang="en-US" sz="2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den>
                      </m:f>
                    </m:oMath>
                  </a14:m>
                  <a:r>
                    <a:rPr lang="en-US" sz="25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r>
                    <a:rPr lang="en-US" sz="25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2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50164" y="6673055"/>
                  <a:ext cx="5213924" cy="155728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>
                  <a:solidFill>
                    <a:srgbClr val="002060"/>
                  </a:solidFill>
                </a:ln>
                <a:effectLst>
                  <a:outerShdw blurRad="1651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Pentagon 9"/>
            <p:cNvSpPr/>
            <p:nvPr/>
          </p:nvSpPr>
          <p:spPr>
            <a:xfrm>
              <a:off x="150164" y="6494199"/>
              <a:ext cx="2695391" cy="369332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Key Point 11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4482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423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2"/>
              <a:tabLst>
                <a:tab pos="800100" algn="l"/>
                <a:tab pos="2286000" algn="l"/>
              </a:tabLst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Copy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graph of y =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-180° ≤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° from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lesson 13.8.</a:t>
            </a:r>
          </a:p>
          <a:p>
            <a:pPr marL="800100" lvl="2" indent="-342900">
              <a:buClr>
                <a:srgbClr val="C00000"/>
              </a:buClr>
              <a:buFont typeface="+mj-lt"/>
              <a:buAutoNum type="alphaLcPeriod" startAt="2"/>
              <a:tabLst>
                <a:tab pos="22860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0.5 to the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-coordinate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each of the labelled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points.</a:t>
            </a:r>
          </a:p>
          <a:p>
            <a:pPr marL="800100" lvl="2" indent="-342900">
              <a:buClr>
                <a:srgbClr val="C00000"/>
              </a:buClr>
              <a:buFont typeface="+mj-lt"/>
              <a:buAutoNum type="alphaLcPeriod" startAt="2"/>
              <a:tabLst>
                <a:tab pos="22860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sine graph that passes through the new points. Label it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+ 0.5.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buClr>
                <a:srgbClr val="C00000"/>
              </a:buClr>
              <a:buFont typeface="+mj-lt"/>
              <a:buAutoNum type="alphaLcPeriod" startAt="2"/>
              <a:tabLst>
                <a:tab pos="22860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transformation from the graph of y =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this graph,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buClr>
                <a:srgbClr val="C00000"/>
              </a:buClr>
              <a:buFont typeface="+mj-lt"/>
              <a:buAutoNum type="alphaLcPeriod" startAt="2"/>
              <a:tabLst>
                <a:tab pos="22860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subtract 0.5 from the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-coordinate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each of the labelled points on the original graph,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buClr>
                <a:srgbClr val="C00000"/>
              </a:buClr>
              <a:buFont typeface="+mj-lt"/>
              <a:buAutoNum type="alphaLcPeriod" startAt="2"/>
              <a:tabLst>
                <a:tab pos="22860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sine graph that passes through the new points,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342900">
              <a:buClr>
                <a:srgbClr val="C00000"/>
              </a:buClr>
              <a:buFont typeface="+mj-lt"/>
              <a:buAutoNum type="alphaLcPeriod" startAt="2"/>
              <a:tabLst>
                <a:tab pos="22860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transformation from the graph of y =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this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graph. </a:t>
            </a:r>
          </a:p>
          <a:p>
            <a:pPr marL="800100" lvl="2" indent="-342900">
              <a:buClr>
                <a:srgbClr val="C00000"/>
              </a:buClr>
              <a:buFont typeface="+mj-lt"/>
              <a:buAutoNum type="alphaLcPeriod" startAt="2"/>
              <a:tabLst>
                <a:tab pos="2286000" algn="l"/>
              </a:tabLs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down the equation of the graph.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13.9 – </a:t>
            </a:r>
            <a:r>
              <a:rPr lang="en-US" sz="3200" dirty="0" smtClean="0"/>
              <a:t>Transforming Trigonometric Graphs 2</a:t>
            </a:r>
            <a:endParaRPr lang="en-GB" sz="32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429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424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3"/>
              <a:tabLst>
                <a:tab pos="800100" algn="l"/>
                <a:tab pos="22860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Write down the equation of each graph.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13.9 – </a:t>
            </a:r>
            <a:r>
              <a:rPr lang="en-US" sz="3200" dirty="0" smtClean="0"/>
              <a:t>Transforming Trigonometric Graphs 2</a:t>
            </a:r>
            <a:endParaRPr lang="en-GB" sz="32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251520" y="4941168"/>
            <a:ext cx="2376264" cy="1569660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First decide whether it is a sin, cos or tan graph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5564" y="4198681"/>
            <a:ext cx="2732539" cy="23121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864" y="2069969"/>
            <a:ext cx="2684590" cy="18242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1608" y="2069969"/>
            <a:ext cx="2464175" cy="182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41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424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3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4"/>
              <a:tabLst>
                <a:tab pos="800100" algn="l"/>
                <a:tab pos="2286000" algn="l"/>
              </a:tabLst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Here is the graph of y = 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en-US" sz="2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for 0° ≤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360°.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800100" algn="l"/>
                <a:tab pos="22860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Copy and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complete this table of values for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cos(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+ 30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°).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800100" algn="l"/>
                <a:tab pos="22860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Sketch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graph of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cos(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+ 30°). </a:t>
            </a:r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800100" algn="l"/>
                <a:tab pos="2286000" algn="l"/>
              </a:tabLst>
            </a:pP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the transformation that takes the graph of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cos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to the graph of 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cos(</a:t>
            </a:r>
            <a:r>
              <a:rPr lang="en-US" sz="2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+ 30°).</a:t>
            </a:r>
            <a:endParaRPr lang="en-US" sz="2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13.9 – </a:t>
            </a:r>
            <a:r>
              <a:rPr lang="en-US" sz="3200" dirty="0" smtClean="0"/>
              <a:t>Transforming Trigonometric Graphs 2</a:t>
            </a:r>
            <a:endParaRPr lang="en-GB" sz="32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251519" y="5766355"/>
            <a:ext cx="5256583" cy="830997"/>
          </a:xfrm>
          <a:prstGeom prst="rect">
            <a:avLst/>
          </a:prstGeom>
          <a:solidFill>
            <a:srgbClr val="FAFAB4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Draw a table of values for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757589"/>
              </p:ext>
            </p:extLst>
          </p:nvPr>
        </p:nvGraphicFramePr>
        <p:xfrm>
          <a:off x="251522" y="4509120"/>
          <a:ext cx="5256581" cy="12050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182"/>
                <a:gridCol w="1297680"/>
                <a:gridCol w="767573"/>
                <a:gridCol w="767573"/>
                <a:gridCol w="767573"/>
              </a:tblGrid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20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lang="en-US" sz="20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en-US" sz="20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r>
                        <a:rPr lang="en-US" sz="20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81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cos(x + 30</a:t>
                      </a:r>
                      <a:r>
                        <a:rPr lang="en-US" sz="2000" b="1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 30</a:t>
                      </a:r>
                      <a:r>
                        <a:rPr lang="en-US" sz="20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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2538" y="4386401"/>
            <a:ext cx="2786234" cy="208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3566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20">
            <a:hlinkClick r:id="rId3" action="ppaction://hlinkpres?slideindex=1&amp;slidetitle="/>
          </p:cNvPr>
          <p:cNvSpPr/>
          <p:nvPr/>
        </p:nvSpPr>
        <p:spPr>
          <a:xfrm>
            <a:off x="6876256" y="695546"/>
            <a:ext cx="723038" cy="357190"/>
          </a:xfrm>
          <a:prstGeom prst="round2SameRect">
            <a:avLst/>
          </a:prstGeom>
          <a:gradFill>
            <a:gsLst>
              <a:gs pos="0">
                <a:srgbClr val="002060"/>
              </a:gs>
              <a:gs pos="63000">
                <a:srgbClr val="0070C0"/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</a:rPr>
              <a:t>Page </a:t>
            </a:r>
            <a:r>
              <a:rPr lang="en-US" sz="1400" dirty="0" smtClean="0">
                <a:latin typeface="Calibri" panose="020F0502020204030204" pitchFamily="34" charset="0"/>
              </a:rPr>
              <a:t>424</a:t>
            </a:r>
            <a:endParaRPr lang="en-GB" sz="14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196752"/>
            <a:ext cx="5256583" cy="5207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Clr>
                <a:srgbClr val="C00000"/>
              </a:buClr>
              <a:buFont typeface="+mj-lt"/>
              <a:buAutoNum type="arabicPeriod" startAt="5"/>
              <a:tabLst>
                <a:tab pos="800100" algn="l"/>
                <a:tab pos="2286000" algn="l"/>
              </a:tabLst>
            </a:pPr>
            <a:r>
              <a:rPr lang="en-US" sz="2770" dirty="0">
                <a:latin typeface="Arial" panose="020B0604020202020204" pitchFamily="34" charset="0"/>
                <a:cs typeface="Arial" panose="020B0604020202020204" pitchFamily="34" charset="0"/>
              </a:rPr>
              <a:t>Describe the transformation of the graph of y = </a:t>
            </a:r>
            <a:r>
              <a:rPr lang="en-US" sz="277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en-US" sz="277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7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70" dirty="0">
                <a:latin typeface="Arial" panose="020B0604020202020204" pitchFamily="34" charset="0"/>
                <a:cs typeface="Arial" panose="020B0604020202020204" pitchFamily="34" charset="0"/>
              </a:rPr>
              <a:t>to make the graph with equation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800100" algn="l"/>
                <a:tab pos="2286000" algn="l"/>
              </a:tabLst>
            </a:pPr>
            <a:r>
              <a:rPr lang="en-US" sz="277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7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7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770" dirty="0" smtClean="0">
                <a:latin typeface="Arial" panose="020B0604020202020204" pitchFamily="34" charset="0"/>
                <a:cs typeface="Arial" panose="020B0604020202020204" pitchFamily="34" charset="0"/>
              </a:rPr>
              <a:t>cos(</a:t>
            </a:r>
            <a:r>
              <a:rPr lang="en-US" sz="277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7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70" dirty="0">
                <a:latin typeface="Arial" panose="020B0604020202020204" pitchFamily="34" charset="0"/>
                <a:cs typeface="Arial" panose="020B0604020202020204" pitchFamily="34" charset="0"/>
              </a:rPr>
              <a:t>+ 60°) </a:t>
            </a:r>
            <a:endParaRPr lang="en-US" sz="277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800100" algn="l"/>
                <a:tab pos="2286000" algn="l"/>
              </a:tabLst>
            </a:pPr>
            <a:r>
              <a:rPr lang="en-US" sz="277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70" dirty="0" smtClean="0">
                <a:latin typeface="Arial" panose="020B0604020202020204" pitchFamily="34" charset="0"/>
                <a:cs typeface="Arial" panose="020B0604020202020204" pitchFamily="34" charset="0"/>
              </a:rPr>
              <a:t> = cos(</a:t>
            </a:r>
            <a:r>
              <a:rPr lang="en-US" sz="277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70" dirty="0" smtClean="0">
                <a:latin typeface="Arial" panose="020B0604020202020204" pitchFamily="34" charset="0"/>
                <a:cs typeface="Arial" panose="020B0604020202020204" pitchFamily="34" charset="0"/>
              </a:rPr>
              <a:t> + 20°) 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800100" algn="l"/>
                <a:tab pos="2286000" algn="l"/>
              </a:tabLst>
            </a:pPr>
            <a:r>
              <a:rPr lang="en-US" sz="277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70" dirty="0" smtClean="0">
                <a:latin typeface="Arial" panose="020B0604020202020204" pitchFamily="34" charset="0"/>
                <a:cs typeface="Arial" panose="020B0604020202020204" pitchFamily="34" charset="0"/>
              </a:rPr>
              <a:t> = cos(</a:t>
            </a:r>
            <a:r>
              <a:rPr lang="en-US" sz="277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70" dirty="0" smtClean="0">
                <a:latin typeface="Arial" panose="020B0604020202020204" pitchFamily="34" charset="0"/>
                <a:cs typeface="Arial" panose="020B0604020202020204" pitchFamily="34" charset="0"/>
              </a:rPr>
              <a:t> - 30°).</a:t>
            </a:r>
          </a:p>
          <a:p>
            <a:pPr lvl="1" indent="-457200">
              <a:buClr>
                <a:srgbClr val="C00000"/>
              </a:buClr>
              <a:buFont typeface="+mj-lt"/>
              <a:buAutoNum type="arabicPeriod" startAt="5"/>
              <a:tabLst>
                <a:tab pos="800100" algn="l"/>
                <a:tab pos="2286000" algn="l"/>
              </a:tabLst>
            </a:pPr>
            <a:r>
              <a:rPr lang="en-US" sz="277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770" dirty="0">
                <a:latin typeface="Arial" panose="020B0604020202020204" pitchFamily="34" charset="0"/>
                <a:cs typeface="Arial" panose="020B0604020202020204" pitchFamily="34" charset="0"/>
              </a:rPr>
              <a:t>the transformation of the graph of </a:t>
            </a:r>
            <a:r>
              <a:rPr lang="en-US" sz="277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7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77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7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70" dirty="0">
                <a:latin typeface="Arial" panose="020B0604020202020204" pitchFamily="34" charset="0"/>
                <a:cs typeface="Arial" panose="020B0604020202020204" pitchFamily="34" charset="0"/>
              </a:rPr>
              <a:t>to make the graph with equation</a:t>
            </a: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800100" algn="l"/>
                <a:tab pos="2286000" algn="l"/>
              </a:tabLst>
            </a:pPr>
            <a:r>
              <a:rPr lang="en-US" sz="277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7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70" dirty="0">
                <a:latin typeface="Arial" panose="020B0604020202020204" pitchFamily="34" charset="0"/>
                <a:cs typeface="Arial" panose="020B0604020202020204" pitchFamily="34" charset="0"/>
              </a:rPr>
              <a:t>= tan(</a:t>
            </a:r>
            <a:r>
              <a:rPr lang="en-US" sz="277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70" dirty="0">
                <a:latin typeface="Arial" panose="020B0604020202020204" pitchFamily="34" charset="0"/>
                <a:cs typeface="Arial" panose="020B0604020202020204" pitchFamily="34" charset="0"/>
              </a:rPr>
              <a:t> + 40°) </a:t>
            </a:r>
            <a:endParaRPr lang="en-US" sz="277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800100" algn="l"/>
                <a:tab pos="2286000" algn="l"/>
              </a:tabLst>
            </a:pPr>
            <a:r>
              <a:rPr lang="en-US" sz="277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7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70" dirty="0">
                <a:latin typeface="Arial" panose="020B0604020202020204" pitchFamily="34" charset="0"/>
                <a:cs typeface="Arial" panose="020B0604020202020204" pitchFamily="34" charset="0"/>
              </a:rPr>
              <a:t>= tan(</a:t>
            </a:r>
            <a:r>
              <a:rPr lang="en-US" sz="277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70" dirty="0">
                <a:latin typeface="Arial" panose="020B0604020202020204" pitchFamily="34" charset="0"/>
                <a:cs typeface="Arial" panose="020B0604020202020204" pitchFamily="34" charset="0"/>
              </a:rPr>
              <a:t> + 30°) </a:t>
            </a:r>
            <a:endParaRPr lang="en-US" sz="277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7200">
              <a:buClr>
                <a:srgbClr val="C00000"/>
              </a:buClr>
              <a:buFont typeface="+mj-lt"/>
              <a:buAutoNum type="alphaLcPeriod"/>
              <a:tabLst>
                <a:tab pos="800100" algn="l"/>
                <a:tab pos="2286000" algn="l"/>
              </a:tabLst>
            </a:pPr>
            <a:r>
              <a:rPr lang="en-US" sz="2770" i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77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70" dirty="0">
                <a:latin typeface="Arial" panose="020B0604020202020204" pitchFamily="34" charset="0"/>
                <a:cs typeface="Arial" panose="020B0604020202020204" pitchFamily="34" charset="0"/>
              </a:rPr>
              <a:t>= tan(</a:t>
            </a:r>
            <a:r>
              <a:rPr lang="en-US" sz="277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770" dirty="0">
                <a:latin typeface="Arial" panose="020B0604020202020204" pitchFamily="34" charset="0"/>
                <a:cs typeface="Arial" panose="020B0604020202020204" pitchFamily="34" charset="0"/>
              </a:rPr>
              <a:t> - 60°).</a:t>
            </a:r>
            <a:endParaRPr lang="en-US" sz="277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13.9 – </a:t>
            </a:r>
            <a:r>
              <a:rPr lang="en-US" sz="3200" dirty="0" smtClean="0"/>
              <a:t>Transforming Trigonometric Graphs 2</a:t>
            </a:r>
            <a:endParaRPr lang="en-GB" sz="3200" b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5" y="126876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59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045&quot;&gt;&lt;object type=&quot;3&quot; unique_id=&quot;10046&quot;&gt;&lt;property id=&quot;20148&quot; value=&quot;5&quot;/&gt;&lt;property id=&quot;20300&quot; value=&quot;Slide 1 - &amp;quot;Welcome&amp;quot;&quot;/&gt;&lt;property id=&quot;20307&quot; value=&quot;256&quot;/&gt;&lt;/object&gt;&lt;object type=&quot;3&quot; unique_id=&quot;10047&quot;&gt;&lt;property id=&quot;20148&quot; value=&quot;5&quot;/&gt;&lt;property id=&quot;20300&quot; value=&quot;Slide 2 - &amp;quot;Assignment Scenario&amp;quot;&quot;/&gt;&lt;property id=&quot;20307&quot; value=&quot;258&quot;/&gt;&lt;/object&gt;&lt;object type=&quot;3&quot; unique_id=&quot;10048&quot;&gt;&lt;property id=&quot;20148&quot; value=&quot;5&quot;/&gt;&lt;property id=&quot;20300&quot; value=&quot;Slide 3 - &amp;quot;Excel Sales Scenario&amp;quot;&quot;/&gt;&lt;property id=&quot;20307&quot; value=&quot;286&quot;/&gt;&lt;/object&gt;&lt;object type=&quot;3&quot; unique_id=&quot;10049&quot;&gt;&lt;property id=&quot;20148&quot; value=&quot;5&quot;/&gt;&lt;property id=&quot;20300&quot; value=&quot;Slide 4 - &amp;quot;Task 1 – Excel Sales Spreadsheet&amp;quot;&quot;/&gt;&lt;property id=&quot;20307&quot; value=&quot;287&quot;/&gt;&lt;/object&gt;&lt;object type=&quot;3&quot; unique_id=&quot;10050&quot;&gt;&lt;property id=&quot;20148&quot; value=&quot;5&quot;/&gt;&lt;property id=&quot;20300&quot; value=&quot;Slide 5 - &amp;quot;Task 2 – Excel Sales Spreadsheet&amp;quot;&quot;/&gt;&lt;property id=&quot;20307&quot; value=&quot;288&quot;/&gt;&lt;/object&gt;&lt;object type=&quot;3&quot; unique_id=&quot;10051&quot;&gt;&lt;property id=&quot;20148&quot; value=&quot;5&quot;/&gt;&lt;property id=&quot;20300&quot; value=&quot;Slide 6 - &amp;quot;Task 3 – Excel Sales Spreadsheet&amp;quot;&quot;/&gt;&lt;property id=&quot;20307&quot; value=&quot;289&quot;/&gt;&lt;/object&gt;&lt;object type=&quot;3&quot; unique_id=&quot;10052&quot;&gt;&lt;property id=&quot;20148&quot; value=&quot;5&quot;/&gt;&lt;property id=&quot;20300&quot; value=&quot;Slide 7 - &amp;quot;Task 4 – Excel Sales Spreadsheet&amp;quot;&quot;/&gt;&lt;property id=&quot;20307&quot; value=&quot;290&quot;/&gt;&lt;/object&gt;&lt;object type=&quot;3&quot; unique_id=&quot;10053&quot;&gt;&lt;property id=&quot;20148&quot; value=&quot;5&quot;/&gt;&lt;property id=&quot;20300&quot; value=&quot;Slide 8 - &amp;quot;Task 5 – Excel Sales Spreadsheet&amp;quot;&quot;/&gt;&lt;property id=&quot;20307&quot; value=&quot;291&quot;/&gt;&lt;/object&gt;&lt;object type=&quot;3&quot; unique_id=&quot;10054&quot;&gt;&lt;property id=&quot;20148&quot; value=&quot;5&quot;/&gt;&lt;property id=&quot;20300&quot; value=&quot;Slide 9 - &amp;quot;Task 6 – Excel Sales Spreadsheet&amp;quot;&quot;/&gt;&lt;property id=&quot;20307&quot; value=&quot;292&quot;/&gt;&lt;/object&gt;&lt;object type=&quot;3&quot; unique_id=&quot;10055&quot;&gt;&lt;property id=&quot;20148&quot; value=&quot;5&quot;/&gt;&lt;property id=&quot;20300&quot; value=&quot;Slide 10 - &amp;quot;Task 7 – Excel Sales Spreadsheet&amp;quot;&quot;/&gt;&lt;property id=&quot;20307&quot; value=&quot;294&quot;/&gt;&lt;/object&gt;&lt;object type=&quot;3&quot; unique_id=&quot;10056&quot;&gt;&lt;property id=&quot;20148&quot; value=&quot;5&quot;/&gt;&lt;property id=&quot;20300&quot; value=&quot;Slide 11 - &amp;quot;Task 8 – Excel Sales Spreadsheet&amp;quot;&quot;/&gt;&lt;property id=&quot;20307&quot; value=&quot;295&quot;/&gt;&lt;/object&gt;&lt;object type=&quot;3&quot; unique_id=&quot;10057&quot;&gt;&lt;property id=&quot;20148&quot; value=&quot;5&quot;/&gt;&lt;property id=&quot;20300&quot; value=&quot;Slide 12 - &amp;quot;Excel Tutorials – Click to View&amp;quot;&quot;/&gt;&lt;property id=&quot;20307&quot; value=&quot;332&quot;/&gt;&lt;/object&gt;&lt;object type=&quot;3&quot; unique_id=&quot;10058&quot;&gt;&lt;property id=&quot;20148&quot; value=&quot;5&quot;/&gt;&lt;property id=&quot;20300&quot; value=&quot;Slide 13 - &amp;quot;Excel Sales – Assessment (St/Ex/Ad)&amp;quot;&quot;/&gt;&lt;property id=&quot;20307&quot; value=&quot;297&quot;/&gt;&lt;/object&gt;&lt;object type=&quot;3&quot; unique_id=&quot;10059&quot;&gt;&lt;property id=&quot;20148&quot; value=&quot;5&quot;/&gt;&lt;property id=&quot;20300&quot; value=&quot;Slide 14 - &amp;quot;Excel Bookings Scenario&amp;quot;&quot;/&gt;&lt;property id=&quot;20307&quot; value=&quot;299&quot;/&gt;&lt;/object&gt;&lt;object type=&quot;3&quot; unique_id=&quot;10060&quot;&gt;&lt;property id=&quot;20148&quot; value=&quot;5&quot;/&gt;&lt;property id=&quot;20300&quot; value=&quot;Slide 15 - &amp;quot;Task 1 – Excel Bookings Spreadsheet&amp;quot;&quot;/&gt;&lt;property id=&quot;20307&quot; value=&quot;300&quot;/&gt;&lt;/object&gt;&lt;object type=&quot;3&quot; unique_id=&quot;10061&quot;&gt;&lt;property id=&quot;20148&quot; value=&quot;5&quot;/&gt;&lt;property id=&quot;20300&quot; value=&quot;Slide 16 - &amp;quot;Task 2 – Excel Bookings Spreadsheet&amp;quot;&quot;/&gt;&lt;property id=&quot;20307&quot; value=&quot;301&quot;/&gt;&lt;/object&gt;&lt;object type=&quot;3&quot; unique_id=&quot;10062&quot;&gt;&lt;property id=&quot;20148&quot; value=&quot;5&quot;/&gt;&lt;property id=&quot;20300&quot; value=&quot;Slide 17 - &amp;quot;Task 3 – Excel Bookings Spreadsheet&amp;quot;&quot;/&gt;&lt;property id=&quot;20307&quot; value=&quot;302&quot;/&gt;&lt;/object&gt;&lt;object type=&quot;3&quot; unique_id=&quot;10063&quot;&gt;&lt;property id=&quot;20148&quot; value=&quot;5&quot;/&gt;&lt;property id=&quot;20300&quot; value=&quot;Slide 18 - &amp;quot;Task 4 – Excel Bookings Spreadsheet&amp;quot;&quot;/&gt;&lt;property id=&quot;20307&quot; value=&quot;309&quot;/&gt;&lt;/object&gt;&lt;object type=&quot;3&quot; unique_id=&quot;10064&quot;&gt;&lt;property id=&quot;20148&quot; value=&quot;5&quot;/&gt;&lt;property id=&quot;20300&quot; value=&quot;Slide 19 - &amp;quot;Task 5 – Excel Bookings Spreadsheet&amp;quot;&quot;/&gt;&lt;property id=&quot;20307&quot; value=&quot;304&quot;/&gt;&lt;/object&gt;&lt;object type=&quot;3&quot; unique_id=&quot;10065&quot;&gt;&lt;property id=&quot;20148&quot; value=&quot;5&quot;/&gt;&lt;property id=&quot;20300&quot; value=&quot;Slide 20 - &amp;quot;Task 6 – Excel Bookings Spreadsheet&amp;quot;&quot;/&gt;&lt;property id=&quot;20307&quot; value=&quot;305&quot;/&gt;&lt;/object&gt;&lt;object type=&quot;3&quot; unique_id=&quot;10066&quot;&gt;&lt;property id=&quot;20148&quot; value=&quot;5&quot;/&gt;&lt;property id=&quot;20300&quot; value=&quot;Slide 21 - &amp;quot;Task 7 – Excel Bookings Spreadsheet&amp;quot;&quot;/&gt;&lt;property id=&quot;20307&quot; value=&quot;306&quot;/&gt;&lt;/object&gt;&lt;object type=&quot;3&quot; unique_id=&quot;10067&quot;&gt;&lt;property id=&quot;20148&quot; value=&quot;5&quot;/&gt;&lt;property id=&quot;20300&quot; value=&quot;Slide 22 - &amp;quot;Task 8 – Excel Bookings Spreadsheet&amp;quot;&quot;/&gt;&lt;property id=&quot;20307&quot; value=&quot;307&quot;/&gt;&lt;/object&gt;&lt;object type=&quot;3&quot; unique_id=&quot;10068&quot;&gt;&lt;property id=&quot;20148&quot; value=&quot;5&quot;/&gt;&lt;property id=&quot;20300&quot; value=&quot;Slide 23 - &amp;quot;Excel Tutorials – Click to View&amp;quot;&quot;/&gt;&lt;property id=&quot;20307&quot; value=&quot;334&quot;/&gt;&lt;/object&gt;&lt;object type=&quot;3&quot; unique_id=&quot;10069&quot;&gt;&lt;property id=&quot;20148&quot; value=&quot;5&quot;/&gt;&lt;property id=&quot;20300&quot; value=&quot;Slide 24 - &amp;quot;Excel Bookings – Assessment (St/Ex/Ad)&amp;quot;&quot;/&gt;&lt;property id=&quot;20307&quot; value=&quot;308&quot;/&gt;&lt;/object&gt;&lt;object type=&quot;3&quot; unique_id=&quot;10070&quot;&gt;&lt;property id=&quot;20148&quot; value=&quot;5&quot;/&gt;&lt;property id=&quot;20300&quot; value=&quot;Slide 25 - &amp;quot;Graphics Scenario&amp;quot;&quot;/&gt;&lt;property id=&quot;20307&quot; value=&quot;310&quot;/&gt;&lt;/object&gt;&lt;object type=&quot;3&quot; unique_id=&quot;10071&quot;&gt;&lt;property id=&quot;20148&quot; value=&quot;5&quot;/&gt;&lt;property id=&quot;20300&quot; value=&quot;Slide 26 - &amp;quot;Task 1 – Bitmap Montage&amp;quot;&quot;/&gt;&lt;property id=&quot;20307&quot; value=&quot;311&quot;/&gt;&lt;/object&gt;&lt;object type=&quot;3&quot; unique_id=&quot;10072&quot;&gt;&lt;property id=&quot;20148&quot; value=&quot;5&quot;/&gt;&lt;property id=&quot;20300&quot; value=&quot;Slide 27 - &amp;quot;Task 2 – Bitmap Montage&amp;quot;&quot;/&gt;&lt;property id=&quot;20307&quot; value=&quot;312&quot;/&gt;&lt;/object&gt;&lt;object type=&quot;3&quot; unique_id=&quot;10073&quot;&gt;&lt;property id=&quot;20148&quot; value=&quot;5&quot;/&gt;&lt;property id=&quot;20300&quot; value=&quot;Slide 28 - &amp;quot;Task 3 – Bitmap Montage&amp;quot;&quot;/&gt;&lt;property id=&quot;20307&quot; value=&quot;313&quot;/&gt;&lt;/object&gt;&lt;object type=&quot;3&quot; unique_id=&quot;10074&quot;&gt;&lt;property id=&quot;20148&quot; value=&quot;5&quot;/&gt;&lt;property id=&quot;20300&quot; value=&quot;Slide 29 - &amp;quot;Task 4 – Bitmap Montage&amp;quot;&quot;/&gt;&lt;property id=&quot;20307&quot; value=&quot;314&quot;/&gt;&lt;/object&gt;&lt;object type=&quot;3&quot; unique_id=&quot;10075&quot;&gt;&lt;property id=&quot;20148&quot; value=&quot;5&quot;/&gt;&lt;property id=&quot;20300&quot; value=&quot;Slide 30 - &amp;quot;Task 5 – Vector Map&amp;quot;&quot;/&gt;&lt;property id=&quot;20307&quot; value=&quot;315&quot;/&gt;&lt;/object&gt;&lt;object type=&quot;3&quot; unique_id=&quot;10076&quot;&gt;&lt;property id=&quot;20148&quot; value=&quot;5&quot;/&gt;&lt;property id=&quot;20300&quot; value=&quot;Slide 31 - &amp;quot;Task 6 – Vector Map&amp;quot;&quot;/&gt;&lt;property id=&quot;20307&quot; value=&quot;316&quot;/&gt;&lt;/object&gt;&lt;object type=&quot;3&quot; unique_id=&quot;10077&quot;&gt;&lt;property id=&quot;20148&quot; value=&quot;5&quot;/&gt;&lt;property id=&quot;20300&quot; value=&quot;Slide 32 - &amp;quot;Task 7 – Vector Map&amp;quot;&quot;/&gt;&lt;property id=&quot;20307&quot; value=&quot;317&quot;/&gt;&lt;/object&gt;&lt;object type=&quot;3&quot; unique_id=&quot;10078&quot;&gt;&lt;property id=&quot;20148&quot; value=&quot;5&quot;/&gt;&lt;property id=&quot;20300&quot; value=&quot;Slide 33 - &amp;quot;Task 8 – Graphics&amp;quot;&quot;/&gt;&lt;property id=&quot;20307&quot; value=&quot;318&quot;/&gt;&lt;/object&gt;&lt;object type=&quot;3&quot; unique_id=&quot;10079&quot;&gt;&lt;property id=&quot;20148&quot; value=&quot;5&quot;/&gt;&lt;property id=&quot;20300&quot; value=&quot;Slide 34 - &amp;quot;Task 9 – Graphics&amp;quot;&quot;/&gt;&lt;property id=&quot;20307&quot; value=&quot;321&quot;/&gt;&lt;/object&gt;&lt;object type=&quot;3&quot; unique_id=&quot;10080&quot;&gt;&lt;property id=&quot;20148&quot; value=&quot;5&quot;/&gt;&lt;property id=&quot;20300&quot; value=&quot;Slide 35 - &amp;quot;Graphics – Assessment (St/Ex/Ad)&amp;quot;&quot;/&gt;&lt;property id=&quot;20307&quot; value=&quot;319&quot;/&gt;&lt;/object&gt;&lt;object type=&quot;3&quot; unique_id=&quot;10081&quot;&gt;&lt;property id=&quot;20148&quot; value=&quot;5&quot;/&gt;&lt;property id=&quot;20300&quot; value=&quot;Slide 36 - &amp;quot;E-Safety Scenario&amp;quot;&quot;/&gt;&lt;property id=&quot;20307&quot; value=&quot;322&quot;/&gt;&lt;/object&gt;&lt;object type=&quot;3&quot; unique_id=&quot;10082&quot;&gt;&lt;property id=&quot;20148&quot; value=&quot;5&quot;/&gt;&lt;property id=&quot;20300&quot; value=&quot;Slide 37 - &amp;quot;Task 1 – E-Safety&amp;quot;&quot;/&gt;&lt;property id=&quot;20307&quot; value=&quot;323&quot;/&gt;&lt;/object&gt;&lt;object type=&quot;3&quot; unique_id=&quot;10083&quot;&gt;&lt;property id=&quot;20148&quot; value=&quot;5&quot;/&gt;&lt;property id=&quot;20300&quot; value=&quot;Slide 38 - &amp;quot;Task 2 – E-Safety&amp;quot;&quot;/&gt;&lt;property id=&quot;20307&quot; value=&quot;324&quot;/&gt;&lt;/object&gt;&lt;object type=&quot;3&quot; unique_id=&quot;10084&quot;&gt;&lt;property id=&quot;20148&quot; value=&quot;5&quot;/&gt;&lt;property id=&quot;20300&quot; value=&quot;Slide 39 - &amp;quot;Task 3 – E-Safety&amp;quot;&quot;/&gt;&lt;property id=&quot;20307&quot; value=&quot;325&quot;/&gt;&lt;/object&gt;&lt;object type=&quot;3&quot; unique_id=&quot;10085&quot;&gt;&lt;property id=&quot;20148&quot; value=&quot;5&quot;/&gt;&lt;property id=&quot;20300&quot; value=&quot;Slide 40 - &amp;quot;Task 4 – E-Safety&amp;quot;&quot;/&gt;&lt;property id=&quot;20307&quot; value=&quot;326&quot;/&gt;&lt;/object&gt;&lt;object type=&quot;3&quot; unique_id=&quot;10086&quot;&gt;&lt;property id=&quot;20148&quot; value=&quot;5&quot;/&gt;&lt;property id=&quot;20300&quot; value=&quot;Slide 41 - &amp;quot;Task 5 – E-Safety&amp;quot;&quot;/&gt;&lt;property id=&quot;20307&quot; value=&quot;327&quot;/&gt;&lt;/object&gt;&lt;object type=&quot;3&quot; unique_id=&quot;10087&quot;&gt;&lt;property id=&quot;20148&quot; value=&quot;5&quot;/&gt;&lt;property id=&quot;20300&quot; value=&quot;Slide 42 - &amp;quot;Task 6 – E-Safety&amp;quot;&quot;/&gt;&lt;property id=&quot;20307&quot; value=&quot;328&quot;/&gt;&lt;/object&gt;&lt;object type=&quot;3&quot; unique_id=&quot;10088&quot;&gt;&lt;property id=&quot;20148&quot; value=&quot;5&quot;/&gt;&lt;property id=&quot;20300&quot; value=&quot;Slide 43 - &amp;quot;Task 7 – E-Safety&amp;quot;&quot;/&gt;&lt;property id=&quot;20307&quot; value=&quot;329&quot;/&gt;&lt;/object&gt;&lt;object type=&quot;3&quot; unique_id=&quot;10089&quot;&gt;&lt;property id=&quot;20148&quot; value=&quot;5&quot;/&gt;&lt;property id=&quot;20300&quot; value=&quot;Slide 44 - &amp;quot;E-Safety – Assessment (St/Ex/Ad)&amp;quot;&quot;/&gt;&lt;property id=&quot;20307&quot; value=&quot;331&quot;/&gt;&lt;/object&gt;&lt;/object&gt;&lt;object type=&quot;8&quot; unique_id=&quot;10135&quot;&gt;&lt;/object&gt;&lt;/object&gt;&lt;/database&gt;"/>
  <p:tag name="SECTOMILLISECCONVERTED" val="1"/>
  <p:tag name="ISPRING_RESOURCE_PATHS_HASH_2" val="08f788787bcb7a4d543d064184e3ed8f8a1ad1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deroth">
  <a:themeElements>
    <a:clrScheme name="Custom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A0AEC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03C8A099435F469B82EC500073A18D" ma:contentTypeVersion="0" ma:contentTypeDescription="Create a new document." ma:contentTypeScope="" ma:versionID="db11316f7499926a5aef36baba7827a0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76DD945F-B7B0-4691-A0D0-E2EAD6DA23B3}">
  <ds:schemaRefs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5A8F797-114D-47DC-A43E-E9D7D88718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6A05FF-1C8D-47AA-A52A-FF79015719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137630</TotalTime>
  <Words>6640</Words>
  <Application>Microsoft Office PowerPoint</Application>
  <PresentationFormat>On-screen Show (4:3)</PresentationFormat>
  <Paragraphs>1318</Paragraphs>
  <Slides>145</Slides>
  <Notes>145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145</vt:i4>
      </vt:variant>
    </vt:vector>
  </HeadingPairs>
  <TitlesOfParts>
    <vt:vector size="159" baseType="lpstr">
      <vt:lpstr>Arial</vt:lpstr>
      <vt:lpstr>Arial</vt:lpstr>
      <vt:lpstr>Calibri</vt:lpstr>
      <vt:lpstr>Cambria Math</vt:lpstr>
      <vt:lpstr>Comic Sans MS</vt:lpstr>
      <vt:lpstr>Courier New</vt:lpstr>
      <vt:lpstr>Lucida Sans Unicode</vt:lpstr>
      <vt:lpstr>Times New Roman</vt:lpstr>
      <vt:lpstr>Verdana</vt:lpstr>
      <vt:lpstr>Webdings</vt:lpstr>
      <vt:lpstr>Wingdings</vt:lpstr>
      <vt:lpstr>Wingdings 2</vt:lpstr>
      <vt:lpstr>Wingdings 3</vt:lpstr>
      <vt:lpstr>Enderoth</vt:lpstr>
      <vt:lpstr>PowerPoint Presentation</vt:lpstr>
      <vt:lpstr>Contents</vt:lpstr>
      <vt:lpstr>Contents</vt:lpstr>
      <vt:lpstr>Contents</vt:lpstr>
      <vt:lpstr>13 – Prior Knowledge Check</vt:lpstr>
      <vt:lpstr>13 – Prior Knowledge Check</vt:lpstr>
      <vt:lpstr>13 – Prior Knowledge Check</vt:lpstr>
      <vt:lpstr>13 – Prior Knowledge Check</vt:lpstr>
      <vt:lpstr>13 – Prior Knowledge Check</vt:lpstr>
      <vt:lpstr>13.1 – Accuracy</vt:lpstr>
      <vt:lpstr>13.1 – Accuracy</vt:lpstr>
      <vt:lpstr>13.1 – Accuracy</vt:lpstr>
      <vt:lpstr>13.1 – Accuracy</vt:lpstr>
      <vt:lpstr>13.1 – Accuracy</vt:lpstr>
      <vt:lpstr>13.1 – Accuracy</vt:lpstr>
      <vt:lpstr>13.1 – Accuracy</vt:lpstr>
      <vt:lpstr>13.1 – Accuracy</vt:lpstr>
      <vt:lpstr>13.1 – Accuracy</vt:lpstr>
      <vt:lpstr>13.2 – Graph of the Sine Function</vt:lpstr>
      <vt:lpstr>13.2 – Graph of the Sine Function</vt:lpstr>
      <vt:lpstr>13.2 – Graph of the Sine Function</vt:lpstr>
      <vt:lpstr>13.2 – Graph of the Sine Function</vt:lpstr>
      <vt:lpstr>13.2 – Graph of the Sine Function</vt:lpstr>
      <vt:lpstr>13.2 – Graph of the Sine Function</vt:lpstr>
      <vt:lpstr>13.2 – Graph of the Sine Function</vt:lpstr>
      <vt:lpstr>13.2 – Graph of the Sine Function</vt:lpstr>
      <vt:lpstr>13.2 – Graph of the Sine Function</vt:lpstr>
      <vt:lpstr>13.2 – Graph of the Sine Function</vt:lpstr>
      <vt:lpstr>13.2 – Graph of the Sine Function</vt:lpstr>
      <vt:lpstr>13.3 – Graph of the Cosine Function</vt:lpstr>
      <vt:lpstr>13.3 – Graph of the Cosine Function</vt:lpstr>
      <vt:lpstr>13.3 – Graph of the Cosine Function</vt:lpstr>
      <vt:lpstr>13.3 – Graph of the Cosine Function</vt:lpstr>
      <vt:lpstr>13.3 – Graph of the Cosine Function</vt:lpstr>
      <vt:lpstr>13.3 – Graph of the Cosine Function</vt:lpstr>
      <vt:lpstr>13.3 – Graph of the Cosine Function</vt:lpstr>
      <vt:lpstr>13.3 – Graph of the Cosine Function</vt:lpstr>
      <vt:lpstr>13.3 – Graph of the Cosine Function</vt:lpstr>
      <vt:lpstr>13.3 – Graph of the Cosine Function</vt:lpstr>
      <vt:lpstr>13.4 – The Tangent Function</vt:lpstr>
      <vt:lpstr>13.4 – The Tangent Function</vt:lpstr>
      <vt:lpstr>13.4 – The Tangent Function</vt:lpstr>
      <vt:lpstr>13.4 – The Tangent Function</vt:lpstr>
      <vt:lpstr>13.4 – The Tangent Function</vt:lpstr>
      <vt:lpstr>13.4 – The Tangent Function</vt:lpstr>
      <vt:lpstr>13.4 – The Tangent Function</vt:lpstr>
      <vt:lpstr>13.4 – The Tangent Function</vt:lpstr>
      <vt:lpstr>13.5 – Calculating Areas and the Sine Rule</vt:lpstr>
      <vt:lpstr>13.5 – Calculating Areas and the Sine Rule</vt:lpstr>
      <vt:lpstr>13.5 – Calculating Areas and the Sine Rule</vt:lpstr>
      <vt:lpstr>13.5 – Calculating Areas and the Sine Rule</vt:lpstr>
      <vt:lpstr>13.5 – Calculating Areas and the Sine Rule</vt:lpstr>
      <vt:lpstr>13.5 – Calculating Areas and the Sine Rule</vt:lpstr>
      <vt:lpstr>13.5 – Calculating Areas and the Sine Rule</vt:lpstr>
      <vt:lpstr>13.5 – Calculating Areas and the Sine Rule</vt:lpstr>
      <vt:lpstr>13.5 – Calculating Areas and the Sine Rule</vt:lpstr>
      <vt:lpstr>13.5 – Calculating Areas and the Sine Rule</vt:lpstr>
      <vt:lpstr>13.5 – Calculating Areas and the Sine Rule</vt:lpstr>
      <vt:lpstr>13.5 – Calculating Areas and the Sine Rule</vt:lpstr>
      <vt:lpstr>13.5 – Calculating Areas and the Sine Rule</vt:lpstr>
      <vt:lpstr>13.5 – Calculating Areas and the Sine Rule</vt:lpstr>
      <vt:lpstr>13.5 – Calculating Areas and the Sine Rule</vt:lpstr>
      <vt:lpstr>13.6 – The Cosine Rule and 2d Trigonometric Problems</vt:lpstr>
      <vt:lpstr>13.6 – The Cosine Rule and 2d Trigonometric Problems</vt:lpstr>
      <vt:lpstr>13.6 – The Cosine Rule and 2d Trigonometric Problems</vt:lpstr>
      <vt:lpstr>13.6 – The Cosine Rule and 2d Trigonometric Problems</vt:lpstr>
      <vt:lpstr>13.6 – The Cosine Rule and 2d Trigonometric Problems</vt:lpstr>
      <vt:lpstr>13.6 – The Cosine Rule and 2d Trigonometric Problems</vt:lpstr>
      <vt:lpstr>13.6 – The Cosine Rule and 2d Trigonometric Problems</vt:lpstr>
      <vt:lpstr>13.6 – The Cosine Rule and 2d Trigonometric Problems</vt:lpstr>
      <vt:lpstr>13.6 – The Cosine Rule and 2d Trigonometric Problems</vt:lpstr>
      <vt:lpstr>13.6 – The Cosine Rule and 2d Trigonometric Problems</vt:lpstr>
      <vt:lpstr>13.6 – The Cosine Rule and 2d Trigonometric Problems</vt:lpstr>
      <vt:lpstr>13.7 – Solving Problems in 3D</vt:lpstr>
      <vt:lpstr>13.7 – Solving Problems in 3D</vt:lpstr>
      <vt:lpstr>13.7 – Solving Problems in 3D</vt:lpstr>
      <vt:lpstr>13.7 – Solving Problems in 3D</vt:lpstr>
      <vt:lpstr>13.7 – Solving Problems in 3D</vt:lpstr>
      <vt:lpstr>13.7 – Solving Problems in 3D</vt:lpstr>
      <vt:lpstr>13.7 – Solving Problems in 3D</vt:lpstr>
      <vt:lpstr>13.7 – Solving Problems in 3D</vt:lpstr>
      <vt:lpstr>13.7 – Solving Problems in 3D</vt:lpstr>
      <vt:lpstr>13.7 – Solving Problems in 3D</vt:lpstr>
      <vt:lpstr>13.7 – Solving Problems in 3D</vt:lpstr>
      <vt:lpstr>13.8 – Transforming Trigonometric Graphs 1</vt:lpstr>
      <vt:lpstr>13.8 – Transforming Trigonometric Graphs 1</vt:lpstr>
      <vt:lpstr>13.8 – Transforming Trigonometric Graphs 1</vt:lpstr>
      <vt:lpstr>13.8 – Transforming Trigonometric Graphs 1</vt:lpstr>
      <vt:lpstr>13.8 – Transforming Trigonometric Graphs 1</vt:lpstr>
      <vt:lpstr>13.8 – Transforming Trigonometric Graphs 1</vt:lpstr>
      <vt:lpstr>13.8 – Transforming Trigonometric Graphs 1</vt:lpstr>
      <vt:lpstr>13.8 – Transforming Trigonometric Graphs 1</vt:lpstr>
      <vt:lpstr>13.8 – Transforming Trigonometric Graphs 1</vt:lpstr>
      <vt:lpstr>13.9 – Transforming Trigonometric Graphs 2</vt:lpstr>
      <vt:lpstr>13.9 – Transforming Trigonometric Graphs 2</vt:lpstr>
      <vt:lpstr>13.9 – Transforming Trigonometric Graphs 2</vt:lpstr>
      <vt:lpstr>13.9 – Transforming Trigonometric Graphs 2</vt:lpstr>
      <vt:lpstr>13.9 – Transforming Trigonometric Graphs 2</vt:lpstr>
      <vt:lpstr>13.9 – Transforming Trigonometric Graphs 2</vt:lpstr>
      <vt:lpstr>13.9 – Transforming Trigonometric Graphs 2</vt:lpstr>
      <vt:lpstr>13.9 – Transforming Trigonometric Graphs 2</vt:lpstr>
      <vt:lpstr>13.9 – Transforming Trigonometric Graphs 2</vt:lpstr>
      <vt:lpstr>13.9 – Transforming Trigonometric Graphs 2</vt:lpstr>
      <vt:lpstr>13 – Problem Solving: Muddy Tracks</vt:lpstr>
      <vt:lpstr>13 – Problem Solving: Muddy Tracks</vt:lpstr>
      <vt:lpstr>13 – Check Up</vt:lpstr>
      <vt:lpstr>13 – Check Up</vt:lpstr>
      <vt:lpstr>13 – Check Up</vt:lpstr>
      <vt:lpstr>13 – Check Up</vt:lpstr>
      <vt:lpstr>13 – Check Up</vt:lpstr>
      <vt:lpstr>13 – Check Up</vt:lpstr>
      <vt:lpstr>13 – Strengthen</vt:lpstr>
      <vt:lpstr>13 – Strengthen</vt:lpstr>
      <vt:lpstr>13 – Strengthen</vt:lpstr>
      <vt:lpstr>13 – Strengthen</vt:lpstr>
      <vt:lpstr>13 – Strengthen</vt:lpstr>
      <vt:lpstr>13 – Strengthen</vt:lpstr>
      <vt:lpstr>13 – Strengthen</vt:lpstr>
      <vt:lpstr>13 – Strengthen</vt:lpstr>
      <vt:lpstr>13 – Strengthen</vt:lpstr>
      <vt:lpstr>13 – Strengthen</vt:lpstr>
      <vt:lpstr>13 – Strengthen</vt:lpstr>
      <vt:lpstr>13 – Strengthen</vt:lpstr>
      <vt:lpstr>13 – Strengthen</vt:lpstr>
      <vt:lpstr>13 – Strengthen</vt:lpstr>
      <vt:lpstr>13 – Strengthen</vt:lpstr>
      <vt:lpstr>13 – Strengthen</vt:lpstr>
      <vt:lpstr>13 – Extend</vt:lpstr>
      <vt:lpstr>13 – Extend</vt:lpstr>
      <vt:lpstr>13 – Extend</vt:lpstr>
      <vt:lpstr>13 – Extend</vt:lpstr>
      <vt:lpstr>13 – Extend</vt:lpstr>
      <vt:lpstr>13 – Extend</vt:lpstr>
      <vt:lpstr>13 – Knowledge Check</vt:lpstr>
      <vt:lpstr>13 – Knowledge Check</vt:lpstr>
      <vt:lpstr>13 – Knowledge Check</vt:lpstr>
      <vt:lpstr>13 – Knowledge Check</vt:lpstr>
      <vt:lpstr>13 – Knowledge Check</vt:lpstr>
      <vt:lpstr>13 – Unit Test</vt:lpstr>
      <vt:lpstr>13 – Unit Test</vt:lpstr>
      <vt:lpstr>13 – Unit Test</vt:lpstr>
      <vt:lpstr>13 – Unit Test</vt:lpstr>
      <vt:lpstr>13 – Unit Test</vt:lpstr>
      <vt:lpstr>13 – Unit Test</vt:lpstr>
      <vt:lpstr>13 – Unit Test</vt:lpstr>
    </vt:vector>
  </TitlesOfParts>
  <Manager>Enderoth</Manager>
  <Company>Brooke Weston CTC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09 - Mathematics - Unit 9</dc:title>
  <dc:subject>Travel and Tourism</dc:subject>
  <dc:creator>Enderoth</dc:creator>
  <cp:keywords>2</cp:keywords>
  <cp:lastModifiedBy>Enderoth</cp:lastModifiedBy>
  <cp:revision>4056</cp:revision>
  <cp:lastPrinted>2014-01-22T18:25:48Z</cp:lastPrinted>
  <dcterms:created xsi:type="dcterms:W3CDTF">2008-03-12T11:01:44Z</dcterms:created>
  <dcterms:modified xsi:type="dcterms:W3CDTF">2018-10-05T19:54:07Z</dcterms:modified>
  <cp:category>Unit 01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0x0101006303C8A099435F469B82EC500073A18D</vt:lpwstr>
  </property>
  <property fmtid="{D5CDD505-2E9C-101B-9397-08002B2CF9AE}" pid="3" name="Unit">
    <vt:lpwstr>U1</vt:lpwstr>
  </property>
</Properties>
</file>